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2"/>
  </p:notesMasterIdLst>
  <p:sldIdLst>
    <p:sldId id="256" r:id="rId5"/>
    <p:sldId id="258" r:id="rId6"/>
    <p:sldId id="257" r:id="rId7"/>
    <p:sldId id="264" r:id="rId8"/>
    <p:sldId id="265" r:id="rId9"/>
    <p:sldId id="260" r:id="rId10"/>
    <p:sldId id="266" r:id="rId11"/>
    <p:sldId id="267" r:id="rId12"/>
    <p:sldId id="268" r:id="rId13"/>
    <p:sldId id="269" r:id="rId14"/>
    <p:sldId id="270" r:id="rId15"/>
    <p:sldId id="271" r:id="rId16"/>
    <p:sldId id="272" r:id="rId17"/>
    <p:sldId id="273" r:id="rId18"/>
    <p:sldId id="261" r:id="rId19"/>
    <p:sldId id="262" r:id="rId20"/>
    <p:sldId id="259"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67F507-D073-4A63-8E2C-3001F299BEBA}" v="56" dt="2025-01-14T08:23:46.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0" autoAdjust="0"/>
    <p:restoredTop sz="86405" autoAdjust="0"/>
  </p:normalViewPr>
  <p:slideViewPr>
    <p:cSldViewPr>
      <p:cViewPr varScale="1">
        <p:scale>
          <a:sx n="69" d="100"/>
          <a:sy n="69" d="100"/>
        </p:scale>
        <p:origin x="792" y="62"/>
      </p:cViewPr>
      <p:guideLst>
        <p:guide orient="horz" pos="2160"/>
        <p:guide pos="2880"/>
      </p:guideLst>
    </p:cSldViewPr>
  </p:slideViewPr>
  <p:outlineViewPr>
    <p:cViewPr>
      <p:scale>
        <a:sx n="33" d="100"/>
        <a:sy n="33" d="100"/>
      </p:scale>
      <p:origin x="0" y="-161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Beccy" userId="e236b3f3-220d-4a62-9634-ac228e22ff72" providerId="ADAL" clId="{5467F507-D073-4A63-8E2C-3001F299BEBA}"/>
    <pc:docChg chg="custSel modSld">
      <pc:chgData name="James, Beccy" userId="e236b3f3-220d-4a62-9634-ac228e22ff72" providerId="ADAL" clId="{5467F507-D073-4A63-8E2C-3001F299BEBA}" dt="2025-01-14T08:23:46.910" v="71" actId="13244"/>
      <pc:docMkLst>
        <pc:docMk/>
      </pc:docMkLst>
      <pc:sldChg chg="delSp modSp mod">
        <pc:chgData name="James, Beccy" userId="e236b3f3-220d-4a62-9634-ac228e22ff72" providerId="ADAL" clId="{5467F507-D073-4A63-8E2C-3001F299BEBA}" dt="2025-01-14T08:20:00.245" v="1" actId="962"/>
        <pc:sldMkLst>
          <pc:docMk/>
          <pc:sldMk cId="0" sldId="256"/>
        </pc:sldMkLst>
        <pc:spChg chg="del">
          <ac:chgData name="James, Beccy" userId="e236b3f3-220d-4a62-9634-ac228e22ff72" providerId="ADAL" clId="{5467F507-D073-4A63-8E2C-3001F299BEBA}" dt="2025-01-14T08:19:49.255" v="0" actId="21"/>
          <ac:spMkLst>
            <pc:docMk/>
            <pc:sldMk cId="0" sldId="256"/>
            <ac:spMk id="3" creationId="{39EAB894-67AA-441E-85B4-FFDFB63728AC}"/>
          </ac:spMkLst>
        </pc:spChg>
        <pc:picChg chg="mod">
          <ac:chgData name="James, Beccy" userId="e236b3f3-220d-4a62-9634-ac228e22ff72" providerId="ADAL" clId="{5467F507-D073-4A63-8E2C-3001F299BEBA}" dt="2025-01-14T08:20:00.245" v="1" actId="962"/>
          <ac:picMkLst>
            <pc:docMk/>
            <pc:sldMk cId="0" sldId="256"/>
            <ac:picMk id="2" creationId="{C83221A3-E6B6-914C-03CD-7802A66FD15E}"/>
          </ac:picMkLst>
        </pc:picChg>
      </pc:sldChg>
      <pc:sldChg chg="addSp delSp modSp mod">
        <pc:chgData name="James, Beccy" userId="e236b3f3-220d-4a62-9634-ac228e22ff72" providerId="ADAL" clId="{5467F507-D073-4A63-8E2C-3001F299BEBA}" dt="2025-01-14T08:21:44.882" v="13" actId="33553"/>
        <pc:sldMkLst>
          <pc:docMk/>
          <pc:sldMk cId="0" sldId="257"/>
        </pc:sldMkLst>
        <pc:spChg chg="add del mod">
          <ac:chgData name="James, Beccy" userId="e236b3f3-220d-4a62-9634-ac228e22ff72" providerId="ADAL" clId="{5467F507-D073-4A63-8E2C-3001F299BEBA}" dt="2025-01-14T08:21:19.456" v="12" actId="21"/>
          <ac:spMkLst>
            <pc:docMk/>
            <pc:sldMk cId="0" sldId="257"/>
            <ac:spMk id="3" creationId="{3DFEF00B-3C2C-10A2-6A54-58972BA31A79}"/>
          </ac:spMkLst>
        </pc:spChg>
        <pc:spChg chg="mod">
          <ac:chgData name="James, Beccy" userId="e236b3f3-220d-4a62-9634-ac228e22ff72" providerId="ADAL" clId="{5467F507-D073-4A63-8E2C-3001F299BEBA}" dt="2025-01-14T08:21:44.882" v="13" actId="33553"/>
          <ac:spMkLst>
            <pc:docMk/>
            <pc:sldMk cId="0" sldId="257"/>
            <ac:spMk id="91" creationId="{00000000-0000-0000-0000-000000000000}"/>
          </ac:spMkLst>
        </pc:spChg>
        <pc:picChg chg="mod">
          <ac:chgData name="James, Beccy" userId="e236b3f3-220d-4a62-9634-ac228e22ff72" providerId="ADAL" clId="{5467F507-D073-4A63-8E2C-3001F299BEBA}" dt="2025-01-14T08:20:02.760" v="3" actId="962"/>
          <ac:picMkLst>
            <pc:docMk/>
            <pc:sldMk cId="0" sldId="257"/>
            <ac:picMk id="2" creationId="{A1A2EA69-B996-727E-DF46-E2B36B558704}"/>
          </ac:picMkLst>
        </pc:picChg>
      </pc:sldChg>
      <pc:sldChg chg="modSp mod">
        <pc:chgData name="James, Beccy" userId="e236b3f3-220d-4a62-9634-ac228e22ff72" providerId="ADAL" clId="{5467F507-D073-4A63-8E2C-3001F299BEBA}" dt="2025-01-14T08:20:01.447" v="2" actId="962"/>
        <pc:sldMkLst>
          <pc:docMk/>
          <pc:sldMk cId="2470303359" sldId="258"/>
        </pc:sldMkLst>
        <pc:picChg chg="mod">
          <ac:chgData name="James, Beccy" userId="e236b3f3-220d-4a62-9634-ac228e22ff72" providerId="ADAL" clId="{5467F507-D073-4A63-8E2C-3001F299BEBA}" dt="2025-01-14T08:20:01.447" v="2" actId="962"/>
          <ac:picMkLst>
            <pc:docMk/>
            <pc:sldMk cId="2470303359" sldId="258"/>
            <ac:picMk id="2" creationId="{744ECBFB-0FC6-7D04-45B1-BA69E2AE6FE1}"/>
          </ac:picMkLst>
        </pc:picChg>
      </pc:sldChg>
      <pc:sldChg chg="addSp modSp mod">
        <pc:chgData name="James, Beccy" userId="e236b3f3-220d-4a62-9634-ac228e22ff72" providerId="ADAL" clId="{5467F507-D073-4A63-8E2C-3001F299BEBA}" dt="2025-01-14T08:23:03.610" v="61" actId="207"/>
        <pc:sldMkLst>
          <pc:docMk/>
          <pc:sldMk cId="4127851617" sldId="259"/>
        </pc:sldMkLst>
        <pc:spChg chg="add mod">
          <ac:chgData name="James, Beccy" userId="e236b3f3-220d-4a62-9634-ac228e22ff72" providerId="ADAL" clId="{5467F507-D073-4A63-8E2C-3001F299BEBA}" dt="2025-01-14T08:23:03.610" v="61" actId="207"/>
          <ac:spMkLst>
            <pc:docMk/>
            <pc:sldMk cId="4127851617" sldId="259"/>
            <ac:spMk id="4" creationId="{621471E3-2A9B-6A93-623B-29A696E0BBB5}"/>
          </ac:spMkLst>
        </pc:spChg>
        <pc:picChg chg="mod">
          <ac:chgData name="James, Beccy" userId="e236b3f3-220d-4a62-9634-ac228e22ff72" providerId="ADAL" clId="{5467F507-D073-4A63-8E2C-3001F299BEBA}" dt="2025-01-14T08:20:07.762" v="8" actId="962"/>
          <ac:picMkLst>
            <pc:docMk/>
            <pc:sldMk cId="4127851617" sldId="259"/>
            <ac:picMk id="2" creationId="{CA6259FF-D3D4-A7EE-CB25-3C9DAA170AC0}"/>
          </ac:picMkLst>
        </pc:picChg>
      </pc:sldChg>
      <pc:sldChg chg="modSp mod">
        <pc:chgData name="James, Beccy" userId="e236b3f3-220d-4a62-9634-ac228e22ff72" providerId="ADAL" clId="{5467F507-D073-4A63-8E2C-3001F299BEBA}" dt="2025-01-14T08:21:53.837" v="16" actId="33553"/>
        <pc:sldMkLst>
          <pc:docMk/>
          <pc:sldMk cId="3721221884" sldId="260"/>
        </pc:sldMkLst>
        <pc:spChg chg="mod">
          <ac:chgData name="James, Beccy" userId="e236b3f3-220d-4a62-9634-ac228e22ff72" providerId="ADAL" clId="{5467F507-D073-4A63-8E2C-3001F299BEBA}" dt="2025-01-14T08:21:53.837" v="16" actId="33553"/>
          <ac:spMkLst>
            <pc:docMk/>
            <pc:sldMk cId="3721221884" sldId="260"/>
            <ac:spMk id="91" creationId="{00000000-0000-0000-0000-000000000000}"/>
          </ac:spMkLst>
        </pc:spChg>
        <pc:picChg chg="mod">
          <ac:chgData name="James, Beccy" userId="e236b3f3-220d-4a62-9634-ac228e22ff72" providerId="ADAL" clId="{5467F507-D073-4A63-8E2C-3001F299BEBA}" dt="2025-01-14T08:20:04.944" v="5" actId="962"/>
          <ac:picMkLst>
            <pc:docMk/>
            <pc:sldMk cId="3721221884" sldId="260"/>
            <ac:picMk id="4" creationId="{9E4957FF-C734-F27F-D6EA-5B2A7E8ACA30}"/>
          </ac:picMkLst>
        </pc:picChg>
      </pc:sldChg>
      <pc:sldChg chg="modSp mod">
        <pc:chgData name="James, Beccy" userId="e236b3f3-220d-4a62-9634-ac228e22ff72" providerId="ADAL" clId="{5467F507-D073-4A63-8E2C-3001F299BEBA}" dt="2025-01-14T08:22:38.782" v="48" actId="33553"/>
        <pc:sldMkLst>
          <pc:docMk/>
          <pc:sldMk cId="155294747" sldId="261"/>
        </pc:sldMkLst>
        <pc:spChg chg="mod">
          <ac:chgData name="James, Beccy" userId="e236b3f3-220d-4a62-9634-ac228e22ff72" providerId="ADAL" clId="{5467F507-D073-4A63-8E2C-3001F299BEBA}" dt="2025-01-14T08:22:38.782" v="48" actId="33553"/>
          <ac:spMkLst>
            <pc:docMk/>
            <pc:sldMk cId="155294747" sldId="261"/>
            <ac:spMk id="91" creationId="{00000000-0000-0000-0000-000000000000}"/>
          </ac:spMkLst>
        </pc:spChg>
        <pc:picChg chg="mod">
          <ac:chgData name="James, Beccy" userId="e236b3f3-220d-4a62-9634-ac228e22ff72" providerId="ADAL" clId="{5467F507-D073-4A63-8E2C-3001F299BEBA}" dt="2025-01-14T08:20:05.795" v="6" actId="962"/>
          <ac:picMkLst>
            <pc:docMk/>
            <pc:sldMk cId="155294747" sldId="261"/>
            <ac:picMk id="4" creationId="{CB12C9E1-4ED2-4341-2008-C61F2437C860}"/>
          </ac:picMkLst>
        </pc:picChg>
      </pc:sldChg>
      <pc:sldChg chg="modSp mod">
        <pc:chgData name="James, Beccy" userId="e236b3f3-220d-4a62-9634-ac228e22ff72" providerId="ADAL" clId="{5467F507-D073-4A63-8E2C-3001F299BEBA}" dt="2025-01-14T08:22:40.727" v="49" actId="33553"/>
        <pc:sldMkLst>
          <pc:docMk/>
          <pc:sldMk cId="2425947416" sldId="262"/>
        </pc:sldMkLst>
        <pc:spChg chg="mod">
          <ac:chgData name="James, Beccy" userId="e236b3f3-220d-4a62-9634-ac228e22ff72" providerId="ADAL" clId="{5467F507-D073-4A63-8E2C-3001F299BEBA}" dt="2025-01-14T08:22:40.727" v="49" actId="33553"/>
          <ac:spMkLst>
            <pc:docMk/>
            <pc:sldMk cId="2425947416" sldId="262"/>
            <ac:spMk id="91" creationId="{00000000-0000-0000-0000-000000000000}"/>
          </ac:spMkLst>
        </pc:spChg>
        <pc:picChg chg="mod">
          <ac:chgData name="James, Beccy" userId="e236b3f3-220d-4a62-9634-ac228e22ff72" providerId="ADAL" clId="{5467F507-D073-4A63-8E2C-3001F299BEBA}" dt="2025-01-14T08:20:06.747" v="7" actId="962"/>
          <ac:picMkLst>
            <pc:docMk/>
            <pc:sldMk cId="2425947416" sldId="262"/>
            <ac:picMk id="4" creationId="{F74E2C50-10A2-43DE-07CB-98FA0E25A35A}"/>
          </ac:picMkLst>
        </pc:picChg>
      </pc:sldChg>
      <pc:sldChg chg="modSp mod">
        <pc:chgData name="James, Beccy" userId="e236b3f3-220d-4a62-9634-ac228e22ff72" providerId="ADAL" clId="{5467F507-D073-4A63-8E2C-3001F299BEBA}" dt="2025-01-14T08:21:49.316" v="14" actId="33553"/>
        <pc:sldMkLst>
          <pc:docMk/>
          <pc:sldMk cId="2003905084" sldId="264"/>
        </pc:sldMkLst>
        <pc:spChg chg="mod">
          <ac:chgData name="James, Beccy" userId="e236b3f3-220d-4a62-9634-ac228e22ff72" providerId="ADAL" clId="{5467F507-D073-4A63-8E2C-3001F299BEBA}" dt="2025-01-14T08:21:49.316" v="14" actId="33553"/>
          <ac:spMkLst>
            <pc:docMk/>
            <pc:sldMk cId="2003905084" sldId="264"/>
            <ac:spMk id="3" creationId="{C8342835-CDEA-3BA3-3F37-565462425A15}"/>
          </ac:spMkLst>
        </pc:spChg>
      </pc:sldChg>
      <pc:sldChg chg="modSp mod">
        <pc:chgData name="James, Beccy" userId="e236b3f3-220d-4a62-9634-ac228e22ff72" providerId="ADAL" clId="{5467F507-D073-4A63-8E2C-3001F299BEBA}" dt="2025-01-14T08:21:52.168" v="15" actId="33553"/>
        <pc:sldMkLst>
          <pc:docMk/>
          <pc:sldMk cId="2525910601" sldId="265"/>
        </pc:sldMkLst>
        <pc:spChg chg="mod">
          <ac:chgData name="James, Beccy" userId="e236b3f3-220d-4a62-9634-ac228e22ff72" providerId="ADAL" clId="{5467F507-D073-4A63-8E2C-3001F299BEBA}" dt="2025-01-14T08:21:52.168" v="15" actId="33553"/>
          <ac:spMkLst>
            <pc:docMk/>
            <pc:sldMk cId="2525910601" sldId="265"/>
            <ac:spMk id="3" creationId="{5E6500C0-67CB-BAC5-C99A-1463D1C24B9B}"/>
          </ac:spMkLst>
        </pc:spChg>
        <pc:picChg chg="mod">
          <ac:chgData name="James, Beccy" userId="e236b3f3-220d-4a62-9634-ac228e22ff72" providerId="ADAL" clId="{5467F507-D073-4A63-8E2C-3001F299BEBA}" dt="2025-01-14T08:20:03.809" v="4" actId="962"/>
          <ac:picMkLst>
            <pc:docMk/>
            <pc:sldMk cId="2525910601" sldId="265"/>
            <ac:picMk id="4" creationId="{60DF5C16-4706-074D-C6FB-3C430681B5AB}"/>
          </ac:picMkLst>
        </pc:picChg>
      </pc:sldChg>
      <pc:sldChg chg="modSp">
        <pc:chgData name="James, Beccy" userId="e236b3f3-220d-4a62-9634-ac228e22ff72" providerId="ADAL" clId="{5467F507-D073-4A63-8E2C-3001F299BEBA}" dt="2025-01-14T08:20:40.492" v="10" actId="962"/>
        <pc:sldMkLst>
          <pc:docMk/>
          <pc:sldMk cId="1054574104" sldId="266"/>
        </pc:sldMkLst>
        <pc:picChg chg="mod">
          <ac:chgData name="James, Beccy" userId="e236b3f3-220d-4a62-9634-ac228e22ff72" providerId="ADAL" clId="{5467F507-D073-4A63-8E2C-3001F299BEBA}" dt="2025-01-14T08:20:40.492" v="10" actId="962"/>
          <ac:picMkLst>
            <pc:docMk/>
            <pc:sldMk cId="1054574104" sldId="266"/>
            <ac:picMk id="4" creationId="{E854E5B0-E22F-F58D-7B0A-96DCDFB2DA64}"/>
          </ac:picMkLst>
        </pc:picChg>
      </pc:sldChg>
      <pc:sldChg chg="modSp mod">
        <pc:chgData name="James, Beccy" userId="e236b3f3-220d-4a62-9634-ac228e22ff72" providerId="ADAL" clId="{5467F507-D073-4A63-8E2C-3001F299BEBA}" dt="2025-01-14T08:21:55.486" v="17" actId="33553"/>
        <pc:sldMkLst>
          <pc:docMk/>
          <pc:sldMk cId="858907715" sldId="267"/>
        </pc:sldMkLst>
        <pc:spChg chg="mod">
          <ac:chgData name="James, Beccy" userId="e236b3f3-220d-4a62-9634-ac228e22ff72" providerId="ADAL" clId="{5467F507-D073-4A63-8E2C-3001F299BEBA}" dt="2025-01-14T08:21:55.486" v="17" actId="33553"/>
          <ac:spMkLst>
            <pc:docMk/>
            <pc:sldMk cId="858907715" sldId="267"/>
            <ac:spMk id="3" creationId="{8914B716-5274-5AD4-3010-897497D955BE}"/>
          </ac:spMkLst>
        </pc:spChg>
      </pc:sldChg>
      <pc:sldChg chg="modSp mod">
        <pc:chgData name="James, Beccy" userId="e236b3f3-220d-4a62-9634-ac228e22ff72" providerId="ADAL" clId="{5467F507-D073-4A63-8E2C-3001F299BEBA}" dt="2025-01-14T08:21:56.937" v="18" actId="33553"/>
        <pc:sldMkLst>
          <pc:docMk/>
          <pc:sldMk cId="262901009" sldId="268"/>
        </pc:sldMkLst>
        <pc:spChg chg="mod">
          <ac:chgData name="James, Beccy" userId="e236b3f3-220d-4a62-9634-ac228e22ff72" providerId="ADAL" clId="{5467F507-D073-4A63-8E2C-3001F299BEBA}" dt="2025-01-14T08:21:56.937" v="18" actId="33553"/>
          <ac:spMkLst>
            <pc:docMk/>
            <pc:sldMk cId="262901009" sldId="268"/>
            <ac:spMk id="3" creationId="{BDD728D2-4FD5-CE47-4D84-5DAEFCEAF884}"/>
          </ac:spMkLst>
        </pc:spChg>
      </pc:sldChg>
      <pc:sldChg chg="modSp">
        <pc:chgData name="James, Beccy" userId="e236b3f3-220d-4a62-9634-ac228e22ff72" providerId="ADAL" clId="{5467F507-D073-4A63-8E2C-3001F299BEBA}" dt="2025-01-14T08:20:52.863" v="11" actId="962"/>
        <pc:sldMkLst>
          <pc:docMk/>
          <pc:sldMk cId="2925388137" sldId="269"/>
        </pc:sldMkLst>
        <pc:picChg chg="mod">
          <ac:chgData name="James, Beccy" userId="e236b3f3-220d-4a62-9634-ac228e22ff72" providerId="ADAL" clId="{5467F507-D073-4A63-8E2C-3001F299BEBA}" dt="2025-01-14T08:20:52.863" v="11" actId="962"/>
          <ac:picMkLst>
            <pc:docMk/>
            <pc:sldMk cId="2925388137" sldId="269"/>
            <ac:picMk id="4" creationId="{11FC1138-3552-50F2-5F01-C2E2EEF089E0}"/>
          </ac:picMkLst>
        </pc:picChg>
      </pc:sldChg>
      <pc:sldChg chg="addSp modSp mod">
        <pc:chgData name="James, Beccy" userId="e236b3f3-220d-4a62-9634-ac228e22ff72" providerId="ADAL" clId="{5467F507-D073-4A63-8E2C-3001F299BEBA}" dt="2025-01-14T08:23:40.387" v="70" actId="13244"/>
        <pc:sldMkLst>
          <pc:docMk/>
          <pc:sldMk cId="393925417" sldId="272"/>
        </pc:sldMkLst>
        <pc:spChg chg="add mod">
          <ac:chgData name="James, Beccy" userId="e236b3f3-220d-4a62-9634-ac228e22ff72" providerId="ADAL" clId="{5467F507-D073-4A63-8E2C-3001F299BEBA}" dt="2025-01-14T08:23:40.387" v="70" actId="13244"/>
          <ac:spMkLst>
            <pc:docMk/>
            <pc:sldMk cId="393925417" sldId="272"/>
            <ac:spMk id="2" creationId="{A86575B1-5404-EEC7-6C2C-D93E463B778E}"/>
          </ac:spMkLst>
        </pc:spChg>
      </pc:sldChg>
      <pc:sldChg chg="addSp modSp mod">
        <pc:chgData name="James, Beccy" userId="e236b3f3-220d-4a62-9634-ac228e22ff72" providerId="ADAL" clId="{5467F507-D073-4A63-8E2C-3001F299BEBA}" dt="2025-01-14T08:23:46.910" v="71" actId="13244"/>
        <pc:sldMkLst>
          <pc:docMk/>
          <pc:sldMk cId="3488092990" sldId="273"/>
        </pc:sldMkLst>
        <pc:spChg chg="add mod">
          <ac:chgData name="James, Beccy" userId="e236b3f3-220d-4a62-9634-ac228e22ff72" providerId="ADAL" clId="{5467F507-D073-4A63-8E2C-3001F299BEBA}" dt="2025-01-14T08:23:46.910" v="71" actId="13244"/>
          <ac:spMkLst>
            <pc:docMk/>
            <pc:sldMk cId="3488092990" sldId="273"/>
            <ac:spMk id="3" creationId="{D3456AD8-C4B2-5D23-019F-141ECC58312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5798527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9068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9236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263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734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14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472183" y="2130425"/>
            <a:ext cx="7013447"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ubTitle" idx="1"/>
          </p:nvPr>
        </p:nvSpPr>
        <p:spPr>
          <a:xfrm>
            <a:off x="1778508"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1"/>
          </p:nvPr>
        </p:nvSpPr>
        <p:spPr>
          <a:xfrm rot="5400000">
            <a:off x="3072606" y="511969"/>
            <a:ext cx="3959225" cy="72691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5129942" y="2569305"/>
            <a:ext cx="5056314" cy="20574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rot="5400000">
            <a:off x="1377854" y="1027017"/>
            <a:ext cx="5056314" cy="514197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1"/>
          </p:nvPr>
        </p:nvSpPr>
        <p:spPr>
          <a:xfrm>
            <a:off x="1417637" y="2166938"/>
            <a:ext cx="7269161" cy="395922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371599" y="4406900"/>
            <a:ext cx="7123113"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a:off x="1371599" y="2906713"/>
            <a:ext cx="7123113"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1"/>
          </p:nvPr>
        </p:nvSpPr>
        <p:spPr>
          <a:xfrm>
            <a:off x="1417320" y="2221991"/>
            <a:ext cx="3527999" cy="390417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5166360" y="2221991"/>
            <a:ext cx="3527999" cy="390417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1"/>
          </p:nvPr>
        </p:nvSpPr>
        <p:spPr>
          <a:xfrm>
            <a:off x="1417320" y="2193481"/>
            <a:ext cx="3527999"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1417320" y="2871216"/>
            <a:ext cx="3527999" cy="32400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5157089" y="2193798"/>
            <a:ext cx="3527999"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5157089" y="2871215"/>
            <a:ext cx="3527999" cy="32400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508759" y="1069848"/>
            <a:ext cx="3008313" cy="1105153"/>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1"/>
          </p:nvPr>
        </p:nvSpPr>
        <p:spPr>
          <a:xfrm>
            <a:off x="4636007" y="1069848"/>
            <a:ext cx="4050791" cy="5056314"/>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1508759" y="2203703"/>
            <a:ext cx="3008313" cy="3922458"/>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468943"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3" name="Shape 63"/>
          <p:cNvSpPr>
            <a:spLocks noGrp="1"/>
          </p:cNvSpPr>
          <p:nvPr>
            <p:ph type="pic" idx="2"/>
          </p:nvPr>
        </p:nvSpPr>
        <p:spPr>
          <a:xfrm>
            <a:off x="2468943" y="1179575"/>
            <a:ext cx="5486399" cy="3547998"/>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2468943"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1417637" y="2166938"/>
            <a:ext cx="7269161" cy="395922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inks-1.govdelivery.com/CL0/https:%2F%2Fnasen.org.uk%2Fpage%2Fonline-cpd-units%3Futm_medium=email%26utm_source=govdelivery/1/010001938745576a-2400bed8-85ee-498e-b95c-4dc548c28c83-000000/GHaBZZA5QNTej9DwbMmQimv5msX-bVZiMP3qaZqgUO8=381" TargetMode="External"/><Relationship Id="rId2" Type="http://schemas.openxmlformats.org/officeDocument/2006/relationships/hyperlink" Target="https://links-1.govdelivery.com/CL0/https:%2F%2Fwww.wholeschoolsend.org.uk%2Fpage%2Funiversal-send-services%3Futm_medium=email%26utm_source=govdelivery/1/010001938745576a-2400bed8-85ee-498e-b95c-4dc548c28c83-000000/fH2HShu27xRdNpO2U8V2AlUkgLuiG4JUS4LiQfE5U6Q=38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links-1.govdelivery.com/CL0/https:%2F%2Fonlinecpd.wholeschoolsend.org.uk%2Funit-16%2F%3Futm_medium=email%26utm_source=govdelivery/1/010001938745576a-2400bed8-85ee-498e-b95c-4dc548c28c83-000000/6FluY04QRB2Aon74P7QcB951YeDd5jZKuTtzOc_pef4=38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cid:33f48476-cc10-4cf8-90db-7ae95a8de847@GBRP265.PROD.OUTLOOK.CO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worcestershire.gov.uk/council-services/schools-education-and-learning/virtual-school/virtual-school-personal-education-pla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Title 4">
            <a:extLst>
              <a:ext uri="{FF2B5EF4-FFF2-40B4-BE49-F238E27FC236}">
                <a16:creationId xmlns:a16="http://schemas.microsoft.com/office/drawing/2014/main" id="{24745B97-C36C-408C-9CCD-6A44194C34D2}"/>
              </a:ext>
            </a:extLst>
          </p:cNvPr>
          <p:cNvSpPr>
            <a:spLocks noGrp="1"/>
          </p:cNvSpPr>
          <p:nvPr>
            <p:ph type="ctrTitle"/>
          </p:nvPr>
        </p:nvSpPr>
        <p:spPr>
          <a:xfrm>
            <a:off x="838941" y="1052736"/>
            <a:ext cx="7013447" cy="2019040"/>
          </a:xfrm>
        </p:spPr>
        <p:txBody>
          <a:bodyPr/>
          <a:lstStyle/>
          <a:p>
            <a:br>
              <a:rPr lang="en-GB" sz="3200" b="1" dirty="0">
                <a:solidFill>
                  <a:schemeClr val="accent4"/>
                </a:solidFill>
              </a:rPr>
            </a:br>
            <a:r>
              <a:rPr lang="en-GB" sz="4000" b="1" dirty="0">
                <a:solidFill>
                  <a:schemeClr val="accent4"/>
                </a:solidFill>
              </a:rPr>
              <a:t>Designated Teacher </a:t>
            </a:r>
            <a:br>
              <a:rPr lang="en-GB" sz="4000" b="1" dirty="0">
                <a:solidFill>
                  <a:schemeClr val="accent4"/>
                </a:solidFill>
              </a:rPr>
            </a:br>
            <a:r>
              <a:rPr lang="en-GB" sz="4000" b="1" dirty="0">
                <a:solidFill>
                  <a:schemeClr val="accent4"/>
                </a:solidFill>
              </a:rPr>
              <a:t>Updates and Guidance Session</a:t>
            </a:r>
            <a:br>
              <a:rPr lang="en-GB" sz="4000" b="1" dirty="0">
                <a:solidFill>
                  <a:schemeClr val="accent4"/>
                </a:solidFill>
              </a:rPr>
            </a:br>
            <a:r>
              <a:rPr lang="en-GB" sz="4000" b="1" dirty="0">
                <a:solidFill>
                  <a:schemeClr val="accent4"/>
                </a:solidFill>
              </a:rPr>
              <a:t>Autumn 2024</a:t>
            </a:r>
            <a:br>
              <a:rPr lang="en-GB" sz="4400" b="1" dirty="0">
                <a:solidFill>
                  <a:schemeClr val="tx2">
                    <a:lumMod val="60000"/>
                    <a:lumOff val="40000"/>
                  </a:schemeClr>
                </a:solidFill>
              </a:rPr>
            </a:br>
            <a:endParaRPr lang="en-US" dirty="0"/>
          </a:p>
        </p:txBody>
      </p:sp>
      <p:pic>
        <p:nvPicPr>
          <p:cNvPr id="2" name="Picture 1">
            <a:extLst>
              <a:ext uri="{FF2B5EF4-FFF2-40B4-BE49-F238E27FC236}">
                <a16:creationId xmlns:a16="http://schemas.microsoft.com/office/drawing/2014/main" id="{C83221A3-E6B6-914C-03CD-7802A66FD15E}"/>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65860" y="3212976"/>
            <a:ext cx="6359610" cy="22016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BF887-66FD-97C5-C45B-2AFAB1E1004F}"/>
              </a:ext>
            </a:extLst>
          </p:cNvPr>
          <p:cNvSpPr>
            <a:spLocks noGrp="1"/>
          </p:cNvSpPr>
          <p:nvPr>
            <p:ph type="title"/>
          </p:nvPr>
        </p:nvSpPr>
        <p:spPr>
          <a:xfrm>
            <a:off x="1417637" y="977900"/>
            <a:ext cx="7269161" cy="578892"/>
          </a:xfrm>
        </p:spPr>
        <p:txBody>
          <a:bodyPr/>
          <a:lstStyle/>
          <a:p>
            <a:r>
              <a:rPr lang="en-GB" sz="2400" b="1" dirty="0">
                <a:latin typeface="Baguet Script" panose="00000500000000000000" pitchFamily="2" charset="0"/>
              </a:rPr>
              <a:t>    SEN &amp; Additional PP+</a:t>
            </a:r>
          </a:p>
        </p:txBody>
      </p:sp>
      <p:sp>
        <p:nvSpPr>
          <p:cNvPr id="3" name="Text Placeholder 2">
            <a:extLst>
              <a:ext uri="{FF2B5EF4-FFF2-40B4-BE49-F238E27FC236}">
                <a16:creationId xmlns:a16="http://schemas.microsoft.com/office/drawing/2014/main" id="{012B9C7A-7F2D-0D80-6C65-8662E50D84F0}"/>
              </a:ext>
            </a:extLst>
          </p:cNvPr>
          <p:cNvSpPr>
            <a:spLocks noGrp="1"/>
          </p:cNvSpPr>
          <p:nvPr>
            <p:ph type="body" idx="1"/>
          </p:nvPr>
        </p:nvSpPr>
        <p:spPr>
          <a:xfrm>
            <a:off x="1417637" y="1484784"/>
            <a:ext cx="7269161" cy="4824536"/>
          </a:xfrm>
        </p:spPr>
        <p:txBody>
          <a:bodyPr/>
          <a:lstStyle/>
          <a:p>
            <a:pPr>
              <a:lnSpc>
                <a:spcPct val="107000"/>
              </a:lnSpc>
              <a:spcBef>
                <a:spcPts val="0"/>
              </a:spcBef>
            </a:pPr>
            <a:r>
              <a:rPr lang="en-GB" sz="1800" b="1" u="sng" kern="100" dirty="0">
                <a:effectLst/>
                <a:latin typeface="Aptos" panose="020B0004020202020204" pitchFamily="34" charset="0"/>
                <a:ea typeface="Aptos" panose="020B0004020202020204" pitchFamily="34" charset="0"/>
                <a:cs typeface="Times New Roman" panose="02020603050405020304" pitchFamily="18" charset="0"/>
              </a:rPr>
              <a:t>From WVS PP+ Policy v2 06-11-2024</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a:t>
            </a:r>
            <a:r>
              <a:rPr lang="en-GB" sz="2000" kern="100" dirty="0">
                <a:effectLst/>
                <a:highlight>
                  <a:srgbClr val="FFFF00"/>
                </a:highlight>
                <a:latin typeface="Dreaming Outloud Pro" panose="03050502040302030504" pitchFamily="66" charset="0"/>
                <a:ea typeface="Aptos" panose="020B0004020202020204" pitchFamily="34" charset="0"/>
                <a:cs typeface="Dreaming Outloud Pro" panose="03050502040302030504" pitchFamily="66" charset="0"/>
              </a:rPr>
              <a:t>should be used </a:t>
            </a:r>
            <a:r>
              <a:rPr lang="en-GB" sz="2000" i="1" kern="100" dirty="0">
                <a:effectLst/>
                <a:highlight>
                  <a:srgbClr val="FFFF00"/>
                </a:highlight>
                <a:latin typeface="Dreaming Outloud Pro" panose="03050502040302030504" pitchFamily="66" charset="0"/>
                <a:ea typeface="Aptos" panose="020B0004020202020204" pitchFamily="34" charset="0"/>
                <a:cs typeface="Dreaming Outloud Pro" panose="03050502040302030504" pitchFamily="66" charset="0"/>
              </a:rPr>
              <a:t>over and above</a:t>
            </a:r>
            <a:r>
              <a:rPr lang="en-GB" sz="2000" kern="100" dirty="0">
                <a:effectLst/>
                <a:highlight>
                  <a:srgbClr val="FFFF00"/>
                </a:highlight>
                <a:latin typeface="Dreaming Outloud Pro" panose="03050502040302030504" pitchFamily="66" charset="0"/>
                <a:ea typeface="Aptos" panose="020B0004020202020204" pitchFamily="34" charset="0"/>
                <a:cs typeface="Dreaming Outloud Pro" panose="03050502040302030504" pitchFamily="66" charset="0"/>
              </a:rPr>
              <a:t> what you would do for any other child in your school.</a:t>
            </a:r>
            <a:endParaRPr lang="en-GB" sz="2000" kern="100" dirty="0">
              <a:effectLst/>
              <a:latin typeface="Dreaming Outloud Pro" panose="03050502040302030504" pitchFamily="66" charset="0"/>
              <a:ea typeface="Aptos" panose="020B0004020202020204" pitchFamily="34" charset="0"/>
              <a:cs typeface="Dreaming Outloud Pro" panose="03050502040302030504" pitchFamily="66" charset="0"/>
            </a:endParaRPr>
          </a:p>
          <a:p>
            <a:pPr>
              <a:lnSpc>
                <a:spcPct val="107000"/>
              </a:lnSpc>
              <a:spcBef>
                <a:spcPts val="0"/>
              </a:spcBef>
            </a:pPr>
            <a:r>
              <a:rPr lang="en-GB" sz="1800" kern="100" dirty="0">
                <a:effectLst/>
                <a:latin typeface="Arial" panose="020B0604020202020204" pitchFamily="34" charset="0"/>
                <a:ea typeface="Times New Roman" panose="02020603050405020304" pitchFamily="18" charset="0"/>
                <a:cs typeface="Times New Roman" panose="02020603050405020304" pitchFamily="18" charset="0"/>
              </a:rPr>
              <a:t>The PP+ funding can be used to facilitate a wide range of educational support for CLA.  It is important that interventions supported by </a:t>
            </a:r>
            <a:r>
              <a:rPr lang="en-GB" sz="1800" b="1" kern="100" dirty="0">
                <a:effectLst/>
                <a:latin typeface="Arial" panose="020B0604020202020204" pitchFamily="34" charset="0"/>
                <a:ea typeface="Times New Roman" panose="02020603050405020304" pitchFamily="18" charset="0"/>
                <a:cs typeface="Times New Roman" panose="02020603050405020304" pitchFamily="18" charset="0"/>
              </a:rPr>
              <a:t>PP+ should be evidence-based and in the best interests of the child.</a:t>
            </a:r>
          </a:p>
          <a:p>
            <a:pPr>
              <a:lnSpc>
                <a:spcPct val="107000"/>
              </a:lnSpc>
              <a:spcBef>
                <a:spcPts val="0"/>
              </a:spcBef>
            </a:pPr>
            <a:r>
              <a:rPr lang="en-GB" sz="1800" b="1" kern="100" dirty="0">
                <a:latin typeface="Arial" panose="020B0604020202020204" pitchFamily="34" charset="0"/>
                <a:ea typeface="Aptos" panose="020B0004020202020204" pitchFamily="34" charset="0"/>
                <a:cs typeface="Times New Roman" panose="02020603050405020304" pitchFamily="18" charset="0"/>
              </a:rPr>
              <a:t>PP+ cannot be used to support interventions in an EHCP.</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GB" sz="1800" b="1" u="sng" kern="100" dirty="0">
                <a:effectLst/>
                <a:latin typeface="Arial" panose="020B0604020202020204" pitchFamily="34" charset="0"/>
                <a:ea typeface="Times New Roman" panose="02020603050405020304" pitchFamily="18" charset="0"/>
                <a:cs typeface="Times New Roman" panose="02020603050405020304" pitchFamily="18" charset="0"/>
              </a:rPr>
              <a:t>Reminder - </a:t>
            </a:r>
            <a:r>
              <a:rPr lang="en-GB" sz="1800" kern="100" dirty="0">
                <a:effectLst/>
                <a:latin typeface="Arial" panose="020B0604020202020204" pitchFamily="34" charset="0"/>
                <a:ea typeface="Times New Roman" panose="02020603050405020304" pitchFamily="18" charset="0"/>
                <a:cs typeface="Times New Roman" panose="02020603050405020304" pitchFamily="18" charset="0"/>
              </a:rPr>
              <a:t>Worcestershire Virtual School administers the PP+ for Worcestershire CLA to the education provision where they are on roll.  A payment will be made at the end of each academic term to the education provider, reflecting the SMART educational targets and funding agreed within the termly PEP process.  </a:t>
            </a:r>
            <a:r>
              <a:rPr lang="en-GB" sz="18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If funding is required, it </a:t>
            </a:r>
            <a:r>
              <a:rPr lang="en-GB" sz="1800" b="1"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must</a:t>
            </a:r>
            <a:r>
              <a:rPr lang="en-GB" sz="1800"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be allocated on the PEP document in order for it to be released to the setting. </a:t>
            </a:r>
            <a:r>
              <a:rPr lang="en-GB" sz="1800" b="1" i="1" kern="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If no funding is allocated on the PEP document, the setting will not receive funding.</a:t>
            </a:r>
            <a:endParaRPr lang="en-GB" sz="1800" b="1" i="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11FC1138-3552-50F2-5F01-C2E2EEF089E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548680"/>
            <a:ext cx="981075" cy="1120775"/>
          </a:xfrm>
          <a:prstGeom prst="rect">
            <a:avLst/>
          </a:prstGeom>
          <a:noFill/>
          <a:ln>
            <a:noFill/>
          </a:ln>
        </p:spPr>
      </p:pic>
    </p:spTree>
    <p:extLst>
      <p:ext uri="{BB962C8B-B14F-4D97-AF65-F5344CB8AC3E}">
        <p14:creationId xmlns:p14="http://schemas.microsoft.com/office/powerpoint/2010/main" val="292538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E48B-275A-19B5-06F1-206B0383CE5A}"/>
              </a:ext>
            </a:extLst>
          </p:cNvPr>
          <p:cNvSpPr>
            <a:spLocks noGrp="1"/>
          </p:cNvSpPr>
          <p:nvPr>
            <p:ph type="title"/>
          </p:nvPr>
        </p:nvSpPr>
        <p:spPr>
          <a:xfrm>
            <a:off x="1417637" y="731837"/>
            <a:ext cx="7269161" cy="680939"/>
          </a:xfrm>
        </p:spPr>
        <p:txBody>
          <a:bodyPr/>
          <a:lstStyle/>
          <a:p>
            <a:r>
              <a:rPr lang="en-GB" sz="2400" kern="100" dirty="0">
                <a:effectLst/>
                <a:latin typeface="Baguet Script" panose="00000500000000000000" pitchFamily="2" charset="0"/>
                <a:ea typeface="Aptos" panose="020B0004020202020204" pitchFamily="34" charset="0"/>
                <a:cs typeface="Times New Roman" panose="02020603050405020304" pitchFamily="18" charset="0"/>
              </a:rPr>
              <a:t>From Education bulletin 191 - 05/12/2024</a:t>
            </a:r>
            <a:br>
              <a:rPr lang="en-GB" sz="1800" kern="100" dirty="0">
                <a:effectLst/>
                <a:latin typeface="Aptos" panose="020B0004020202020204" pitchFamily="34" charset="0"/>
                <a:ea typeface="Aptos" panose="020B0004020202020204" pitchFamily="34" charset="0"/>
                <a:cs typeface="Times New Roman" panose="02020603050405020304" pitchFamily="18" charset="0"/>
              </a:rPr>
            </a:br>
            <a:endParaRPr lang="en-GB" dirty="0"/>
          </a:p>
        </p:txBody>
      </p:sp>
      <p:sp>
        <p:nvSpPr>
          <p:cNvPr id="3" name="Text Placeholder 2">
            <a:extLst>
              <a:ext uri="{FF2B5EF4-FFF2-40B4-BE49-F238E27FC236}">
                <a16:creationId xmlns:a16="http://schemas.microsoft.com/office/drawing/2014/main" id="{0CAF97E9-916F-A37F-F35E-8F09738E4EFF}"/>
              </a:ext>
            </a:extLst>
          </p:cNvPr>
          <p:cNvSpPr>
            <a:spLocks noGrp="1"/>
          </p:cNvSpPr>
          <p:nvPr>
            <p:ph type="body" idx="1"/>
          </p:nvPr>
        </p:nvSpPr>
        <p:spPr>
          <a:xfrm>
            <a:off x="1417637" y="1196752"/>
            <a:ext cx="7269161" cy="4929411"/>
          </a:xfrm>
        </p:spPr>
        <p:txBody>
          <a:bodyPr/>
          <a:lstStyle/>
          <a:p>
            <a:pPr marL="72390">
              <a:lnSpc>
                <a:spcPct val="107000"/>
              </a:lnSpc>
              <a:spcBef>
                <a:spcPts val="135"/>
              </a:spcBef>
              <a:spcAft>
                <a:spcPts val="800"/>
              </a:spcAft>
            </a:pP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Late</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s</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t</a:t>
            </a:r>
            <a:r>
              <a:rPr lang="en-GB" sz="1800" kern="100" spc="-2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 </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SEND</a:t>
            </a:r>
            <a:r>
              <a:rPr lang="en-GB" sz="1800" kern="100" spc="-2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 </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n</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e</a:t>
            </a:r>
            <a:r>
              <a:rPr lang="en-GB" sz="1800" kern="100" spc="1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w</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s</a:t>
            </a:r>
            <a:r>
              <a:rPr lang="en-GB" sz="1800" kern="100" spc="-4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 </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a</a:t>
            </a:r>
            <a:r>
              <a:rPr lang="en-GB" sz="1800" kern="100" spc="1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n</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d</a:t>
            </a:r>
            <a:r>
              <a:rPr lang="en-GB" sz="1800" kern="100" spc="-2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 </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u</a:t>
            </a:r>
            <a:r>
              <a:rPr lang="en-GB" sz="1800" kern="100" spc="1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p</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d</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ates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72390">
              <a:lnSpc>
                <a:spcPct val="107000"/>
              </a:lnSpc>
              <a:spcAft>
                <a:spcPts val="800"/>
              </a:spcAft>
            </a:pP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C</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o</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m</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p</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l</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e</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t</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e </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t</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h</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e </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ne</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w o</a:t>
            </a:r>
            <a:r>
              <a:rPr lang="en-GB" sz="1800" kern="100" spc="-1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n</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li</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n</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e SE</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N</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D</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 tr</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ai</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n</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ing </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t</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h</a:t>
            </a:r>
            <a:r>
              <a:rPr lang="en-GB" sz="1800" kern="100" spc="-1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r</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o</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u</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gh </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U</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n</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i</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v</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e</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rs</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al SE</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N</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D</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 </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S</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e</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r</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v</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i</a:t>
            </a:r>
            <a:r>
              <a:rPr lang="en-GB" sz="1800" kern="100" spc="-1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c</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e</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s</a:t>
            </a:r>
            <a:r>
              <a:rPr lang="en-GB" sz="1800" kern="100" spc="-1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 </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p</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r</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og</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r</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a</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m</a:t>
            </a:r>
            <a:r>
              <a:rPr lang="en-GB" sz="1800" kern="100" spc="-5"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m</a:t>
            </a:r>
            <a:r>
              <a:rPr lang="en-GB" sz="1800" kern="100" dirty="0">
                <a:solidFill>
                  <a:srgbClr val="800029"/>
                </a:solidFill>
                <a:effectLst/>
                <a:latin typeface="Calibri Light" panose="020F0302020204030204" pitchFamily="34" charset="0"/>
                <a:ea typeface="Calibri Light" panose="020F0302020204030204" pitchFamily="34" charset="0"/>
                <a:cs typeface="Times New Roman" panose="02020603050405020304" pitchFamily="18" charset="0"/>
              </a:rPr>
              <a:t>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72390" marR="285750">
              <a:lnSpc>
                <a:spcPct val="107000"/>
              </a:lnSpc>
              <a:spcAft>
                <a:spcPts val="800"/>
              </a:spcAft>
            </a:pP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Th</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D</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ar</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m</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f</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d</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uc</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on</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 </a:t>
            </a:r>
            <a:r>
              <a:rPr lang="en-GB" sz="1800" kern="100" spc="-265"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u="sng" kern="100" spc="-15"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U</a:t>
            </a:r>
            <a:r>
              <a:rPr lang="en-GB" sz="1800" u="sng" kern="100" spc="5"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n</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i</a:t>
            </a:r>
            <a:r>
              <a:rPr lang="en-GB" sz="1800" u="sng" kern="100" spc="-5"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v</a:t>
            </a:r>
            <a:r>
              <a:rPr lang="en-GB" sz="1800" u="sng" kern="100" spc="5"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e</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rsal</a:t>
            </a:r>
            <a:r>
              <a:rPr lang="en-GB" sz="1800" u="sng" kern="100" spc="5"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en-GB" sz="1800" u="sng" kern="100" spc="-1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E</a:t>
            </a:r>
            <a:r>
              <a:rPr lang="en-GB" sz="1800" u="sng" kern="100" spc="5"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N</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a:t>
            </a:r>
            <a:r>
              <a:rPr lang="en-GB" sz="1800" u="sng" kern="100" spc="-15"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Servi</a:t>
            </a:r>
            <a:r>
              <a:rPr lang="en-GB" sz="1800" u="sng" kern="100" spc="-5"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a:t>
            </a:r>
            <a:r>
              <a:rPr lang="en-GB" sz="1800" u="sng" kern="100" spc="5"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e</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a:t>
            </a:r>
            <a:r>
              <a:rPr lang="en-GB" sz="1800" u="sng" kern="100" spc="5"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p</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a:t>
            </a:r>
            <a:r>
              <a:rPr lang="en-GB" sz="1800" u="sng" kern="100" spc="5"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o</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g</a:t>
            </a:r>
            <a:r>
              <a:rPr lang="en-GB" sz="1800" u="sng" kern="100" spc="-1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amme</a:t>
            </a:r>
            <a:r>
              <a:rPr lang="en-GB" sz="1800" u="none" strike="noStrike" kern="100" spc="-5"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en-GB" sz="1800" strike="noStrike" kern="100" spc="5"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vi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de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ial</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du</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on</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al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Need</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d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D</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isa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b</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il</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ND</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s</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f</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ic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nt</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nu</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g</a:t>
            </a:r>
            <a:r>
              <a:rPr lang="en-GB" sz="1800" kern="100" spc="-2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ofe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ss</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on</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al</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De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v</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l</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op</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m</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D</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fo</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hoo</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l</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d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fu</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the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d</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u</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1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f</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f.</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72390" marR="168910" algn="just">
              <a:lnSpc>
                <a:spcPct val="107000"/>
              </a:lnSpc>
              <a:spcAft>
                <a:spcPts val="800"/>
              </a:spcAft>
            </a:pP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Th</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gra</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m</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m</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 </a:t>
            </a:r>
            <a:r>
              <a:rPr lang="en-GB" sz="1800" kern="100" spc="-265"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u="sng" kern="100" spc="-10"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3"/>
              </a:rPr>
              <a:t>o</a:t>
            </a:r>
            <a:r>
              <a:rPr lang="en-GB" sz="1800" u="sng" kern="100" spc="5"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3"/>
              </a:rPr>
              <a:t>n</a:t>
            </a:r>
            <a:r>
              <a:rPr lang="en-GB" sz="1800" u="sng" kern="100"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3"/>
              </a:rPr>
              <a:t>li</a:t>
            </a:r>
            <a:r>
              <a:rPr lang="en-GB" sz="1800" u="sng" kern="100" spc="-5"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3"/>
              </a:rPr>
              <a:t>n</a:t>
            </a:r>
            <a:r>
              <a:rPr lang="en-GB" sz="1800" u="sng" kern="100"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3"/>
              </a:rPr>
              <a:t>e</a:t>
            </a:r>
            <a:r>
              <a:rPr lang="en-GB" sz="1800" u="sng" kern="100" spc="-5"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3"/>
              </a:rPr>
              <a:t> C</a:t>
            </a:r>
            <a:r>
              <a:rPr lang="en-GB" sz="1800" u="sng" kern="100" spc="5"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3"/>
              </a:rPr>
              <a:t>P</a:t>
            </a:r>
            <a:r>
              <a:rPr lang="en-GB" sz="1800" u="sng" kern="100"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3"/>
              </a:rPr>
              <a:t>D</a:t>
            </a:r>
            <a:r>
              <a:rPr lang="en-GB" sz="1800" u="sng" kern="100" spc="10"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en-GB" sz="1800" u="sng" kern="100" spc="-5"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3"/>
              </a:rPr>
              <a:t>u</a:t>
            </a:r>
            <a:r>
              <a:rPr lang="en-GB" sz="1800" u="sng" kern="100" spc="5"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3"/>
              </a:rPr>
              <a:t>n</a:t>
            </a:r>
            <a:r>
              <a:rPr lang="en-GB" sz="1800" u="sng" kern="100"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3"/>
              </a:rPr>
              <a:t>i</a:t>
            </a:r>
            <a:r>
              <a:rPr lang="en-GB" sz="1800" u="sng" kern="100" spc="5"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3"/>
              </a:rPr>
              <a:t>t</a:t>
            </a:r>
            <a:r>
              <a:rPr lang="en-GB" sz="1800" u="sng" kern="100"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3"/>
              </a:rPr>
              <a:t>s</a:t>
            </a:r>
            <a:r>
              <a:rPr lang="en-GB" sz="1800" u="none" strike="noStrike" kern="100" spc="-15"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en-GB" sz="1800" u="none" strike="noStrike"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hlinkClick r:id="rId3"/>
              </a:rPr>
              <a:t>s</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u</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po</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f</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1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on</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als</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ma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k</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h</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igh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q</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u</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li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y 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l</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u</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v</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t</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h</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g</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th</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 r</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ali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y</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fo</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v</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ry le</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spc="-2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Th</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f</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al</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u</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it in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h</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u</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po</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g</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d</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g</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d</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m</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hen</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 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spc="-1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th</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C</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u</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rri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u</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l</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u</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m’</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is</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w</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vaila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b</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le.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203200" indent="0">
              <a:buNone/>
            </a:pPr>
            <a:br>
              <a:rPr lang="en-GB" sz="1800" dirty="0">
                <a:effectLst/>
                <a:latin typeface="Calibri" panose="020F0502020204030204" pitchFamily="34" charset="0"/>
                <a:ea typeface="Calibri" panose="020F0502020204030204" pitchFamily="34" charset="0"/>
              </a:rPr>
            </a:br>
            <a:endParaRPr lang="en-GB" dirty="0"/>
          </a:p>
        </p:txBody>
      </p:sp>
    </p:spTree>
    <p:extLst>
      <p:ext uri="{BB962C8B-B14F-4D97-AF65-F5344CB8AC3E}">
        <p14:creationId xmlns:p14="http://schemas.microsoft.com/office/powerpoint/2010/main" val="2212652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BEF0A-DACF-6288-BA44-C08CCE479ECA}"/>
              </a:ext>
            </a:extLst>
          </p:cNvPr>
          <p:cNvSpPr>
            <a:spLocks noGrp="1"/>
          </p:cNvSpPr>
          <p:nvPr>
            <p:ph type="title"/>
          </p:nvPr>
        </p:nvSpPr>
        <p:spPr/>
        <p:txBody>
          <a:bodyPr/>
          <a:lstStyle/>
          <a:p>
            <a:r>
              <a:rPr lang="en-GB" sz="2400" kern="100" dirty="0">
                <a:effectLst/>
                <a:latin typeface="Baguet Script" panose="00000500000000000000" pitchFamily="2" charset="0"/>
                <a:ea typeface="Aptos" panose="020B0004020202020204" pitchFamily="34" charset="0"/>
                <a:cs typeface="Times New Roman" panose="02020603050405020304" pitchFamily="18" charset="0"/>
              </a:rPr>
              <a:t>From Education bulletin 191 - 05/12/2024 continued…</a:t>
            </a:r>
            <a:endParaRPr lang="en-GB" sz="2400" dirty="0"/>
          </a:p>
        </p:txBody>
      </p:sp>
      <p:sp>
        <p:nvSpPr>
          <p:cNvPr id="3" name="Text Placeholder 2">
            <a:extLst>
              <a:ext uri="{FF2B5EF4-FFF2-40B4-BE49-F238E27FC236}">
                <a16:creationId xmlns:a16="http://schemas.microsoft.com/office/drawing/2014/main" id="{2EF2C6C7-7685-2FAD-BB02-F02FCF476055}"/>
              </a:ext>
            </a:extLst>
          </p:cNvPr>
          <p:cNvSpPr>
            <a:spLocks noGrp="1"/>
          </p:cNvSpPr>
          <p:nvPr>
            <p:ph type="body" idx="1"/>
          </p:nvPr>
        </p:nvSpPr>
        <p:spPr/>
        <p:txBody>
          <a:bodyPr/>
          <a:lstStyle/>
          <a:p>
            <a:pPr marL="0" indent="0">
              <a:lnSpc>
                <a:spcPct val="107000"/>
              </a:lnSpc>
              <a:spcAft>
                <a:spcPts val="800"/>
              </a:spcAft>
              <a:buNone/>
            </a:pP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m</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l</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h</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w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un</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l</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m</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re</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bo</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u</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1290" indent="0">
              <a:lnSpc>
                <a:spcPct val="107000"/>
              </a:lnSpc>
              <a:spcAft>
                <a:spcPts val="800"/>
              </a:spcAft>
              <a:buNone/>
            </a:pPr>
            <a:r>
              <a:rPr lang="en-GB" sz="1800" kern="100" dirty="0">
                <a:solidFill>
                  <a:srgbClr val="0D0D0D"/>
                </a:solidFill>
                <a:effectLst/>
                <a:latin typeface="Verdana" panose="020B0604030504040204" pitchFamily="34" charset="0"/>
                <a:ea typeface="Verdana" panose="020B0604030504040204" pitchFamily="34" charset="0"/>
                <a:cs typeface="Verdana" panose="020B0604030504040204" pitchFamily="34" charset="0"/>
              </a:rPr>
              <a:t>•  </a:t>
            </a:r>
            <a:r>
              <a:rPr lang="en-GB" sz="1800" kern="100" spc="205" dirty="0">
                <a:solidFill>
                  <a:srgbClr val="0D0D0D"/>
                </a:solidFill>
                <a:effectLst/>
                <a:latin typeface="Verdana" panose="020B0604030504040204" pitchFamily="34" charset="0"/>
                <a:ea typeface="Verdana" panose="020B0604030504040204" pitchFamily="34" charset="0"/>
                <a:cs typeface="Verdana" panose="020B0604030504040204" pitchFamily="34"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ho</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w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d</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en</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f</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y</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b</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arri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rs</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l</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ers</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w</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h</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in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h</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b</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u</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il</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d</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g</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b</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l</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ck</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o</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f</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d</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ng</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00990" marR="43815" indent="0">
              <a:lnSpc>
                <a:spcPct val="107000"/>
              </a:lnSpc>
              <a:spcBef>
                <a:spcPts val="10"/>
              </a:spcBef>
              <a:spcAft>
                <a:spcPts val="800"/>
              </a:spcAft>
              <a:buNone/>
              <a:tabLst>
                <a:tab pos="520700" algn="l"/>
              </a:tabLst>
            </a:pPr>
            <a:r>
              <a:rPr lang="en-GB" sz="1800" kern="100" dirty="0">
                <a:solidFill>
                  <a:srgbClr val="0D0D0D"/>
                </a:solidFill>
                <a:effectLst/>
                <a:latin typeface="Verdana" panose="020B0604030504040204" pitchFamily="34" charset="0"/>
                <a:ea typeface="Verdana" panose="020B0604030504040204" pitchFamily="34" charset="0"/>
                <a:cs typeface="Verdana" panose="020B0604030504040204" pitchFamily="34"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th</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ss</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ial</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le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1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en</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l</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de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rs,</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ch</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rs,</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d</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g</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lea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d</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CO</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u</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pp</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rt s</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f</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f</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d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he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rs</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lay in 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d</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nt</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f</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y</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g</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w</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h</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 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h</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ild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ed</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1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u</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po</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w</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h</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d</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ng</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1290" indent="0">
              <a:lnSpc>
                <a:spcPct val="107000"/>
              </a:lnSpc>
              <a:spcAft>
                <a:spcPts val="800"/>
              </a:spcAft>
              <a:buNone/>
            </a:pPr>
            <a:r>
              <a:rPr lang="en-GB" sz="1800" kern="100" dirty="0">
                <a:solidFill>
                  <a:srgbClr val="0D0D0D"/>
                </a:solidFill>
                <a:effectLst/>
                <a:latin typeface="Verdana" panose="020B0604030504040204" pitchFamily="34" charset="0"/>
                <a:ea typeface="Verdana" panose="020B0604030504040204" pitchFamily="34" charset="0"/>
                <a:cs typeface="Verdana" panose="020B0604030504040204" pitchFamily="34" charset="0"/>
              </a:rPr>
              <a:t>•  </a:t>
            </a:r>
            <a:r>
              <a:rPr lang="en-GB" sz="1800" kern="100" spc="205" dirty="0">
                <a:solidFill>
                  <a:srgbClr val="0D0D0D"/>
                </a:solidFill>
                <a:effectLst/>
                <a:latin typeface="Verdana" panose="020B0604030504040204" pitchFamily="34" charset="0"/>
                <a:ea typeface="Verdana" panose="020B0604030504040204" pitchFamily="34" charset="0"/>
                <a:cs typeface="Verdana" panose="020B0604030504040204" pitchFamily="34"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ho</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w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ly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al</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1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te</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gies</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u</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se</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in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h</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l</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ssr</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oo</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m</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as</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art </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f</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l</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u</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si</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v</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e</a:t>
            </a:r>
            <a:r>
              <a:rPr lang="en-GB" sz="1800" kern="100" spc="1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a:t>
            </a:r>
            <a:r>
              <a:rPr lang="en-GB" sz="1800" kern="100" spc="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o</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a</a:t>
            </a:r>
            <a:r>
              <a:rPr lang="en-GB" sz="1800" kern="100" spc="-15"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t>
            </a:r>
            <a:r>
              <a:rPr lang="en-GB" sz="1800" kern="1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h</a:t>
            </a:r>
            <a:endParaRPr lang="en-GB" sz="1800" kern="100" dirty="0">
              <a:latin typeface="Aptos" panose="020B0004020202020204" pitchFamily="34" charset="0"/>
              <a:ea typeface="Calibri" panose="020F0502020204030204" pitchFamily="34" charset="0"/>
              <a:cs typeface="Times New Roman" panose="02020603050405020304" pitchFamily="18" charset="0"/>
            </a:endParaRPr>
          </a:p>
          <a:p>
            <a:pPr marL="161290" indent="0">
              <a:lnSpc>
                <a:spcPct val="107000"/>
              </a:lnSpc>
              <a:spcAft>
                <a:spcPts val="800"/>
              </a:spcAft>
              <a:buNone/>
            </a:pPr>
            <a:r>
              <a:rPr lang="en-GB" sz="1800" spc="-5" dirty="0">
                <a:solidFill>
                  <a:srgbClr val="0D0D0D"/>
                </a:solidFill>
                <a:effectLst/>
                <a:latin typeface="Calibri" panose="020F0502020204030204" pitchFamily="34" charset="0"/>
                <a:ea typeface="Calibri" panose="020F0502020204030204" pitchFamily="34" charset="0"/>
              </a:rPr>
              <a:t>C</a:t>
            </a:r>
            <a:r>
              <a:rPr lang="en-GB" sz="1800" dirty="0">
                <a:solidFill>
                  <a:srgbClr val="0D0D0D"/>
                </a:solidFill>
                <a:effectLst/>
                <a:latin typeface="Calibri" panose="020F0502020204030204" pitchFamily="34" charset="0"/>
                <a:ea typeface="Calibri" panose="020F0502020204030204" pitchFamily="34" charset="0"/>
              </a:rPr>
              <a:t>r</a:t>
            </a:r>
            <a:r>
              <a:rPr lang="en-GB" sz="1800" spc="5" dirty="0">
                <a:solidFill>
                  <a:srgbClr val="0D0D0D"/>
                </a:solidFill>
                <a:effectLst/>
                <a:latin typeface="Calibri" panose="020F0502020204030204" pitchFamily="34" charset="0"/>
                <a:ea typeface="Calibri" panose="020F0502020204030204" pitchFamily="34" charset="0"/>
              </a:rPr>
              <a:t>e</a:t>
            </a:r>
            <a:r>
              <a:rPr lang="en-GB" sz="1800" dirty="0">
                <a:solidFill>
                  <a:srgbClr val="0D0D0D"/>
                </a:solidFill>
                <a:effectLst/>
                <a:latin typeface="Calibri" panose="020F0502020204030204" pitchFamily="34" charset="0"/>
                <a:ea typeface="Calibri" panose="020F0502020204030204" pitchFamily="34" charset="0"/>
              </a:rPr>
              <a:t>a</a:t>
            </a:r>
            <a:r>
              <a:rPr lang="en-GB" sz="1800" spc="5" dirty="0">
                <a:solidFill>
                  <a:srgbClr val="0D0D0D"/>
                </a:solidFill>
                <a:effectLst/>
                <a:latin typeface="Calibri" panose="020F0502020204030204" pitchFamily="34" charset="0"/>
                <a:ea typeface="Calibri" panose="020F0502020204030204" pitchFamily="34" charset="0"/>
              </a:rPr>
              <a:t>t</a:t>
            </a:r>
            <a:r>
              <a:rPr lang="en-GB" sz="1800" dirty="0">
                <a:solidFill>
                  <a:srgbClr val="0D0D0D"/>
                </a:solidFill>
                <a:effectLst/>
                <a:latin typeface="Calibri" panose="020F0502020204030204" pitchFamily="34" charset="0"/>
                <a:ea typeface="Calibri" panose="020F0502020204030204" pitchFamily="34" charset="0"/>
              </a:rPr>
              <a:t>e</a:t>
            </a:r>
            <a:r>
              <a:rPr lang="en-GB" sz="1800" spc="10" dirty="0">
                <a:solidFill>
                  <a:srgbClr val="0D0D0D"/>
                </a:solidFill>
                <a:effectLst/>
                <a:latin typeface="Calibri" panose="020F0502020204030204" pitchFamily="34" charset="0"/>
                <a:ea typeface="Calibri" panose="020F0502020204030204" pitchFamily="34" charset="0"/>
              </a:rPr>
              <a:t> </a:t>
            </a:r>
            <a:r>
              <a:rPr lang="en-GB" sz="1800" spc="-10" dirty="0">
                <a:solidFill>
                  <a:srgbClr val="0D0D0D"/>
                </a:solidFill>
                <a:effectLst/>
                <a:latin typeface="Calibri" panose="020F0502020204030204" pitchFamily="34" charset="0"/>
                <a:ea typeface="Calibri" panose="020F0502020204030204" pitchFamily="34" charset="0"/>
              </a:rPr>
              <a:t>a</a:t>
            </a:r>
            <a:r>
              <a:rPr lang="en-GB" sz="1800" dirty="0">
                <a:solidFill>
                  <a:srgbClr val="0D0D0D"/>
                </a:solidFill>
                <a:effectLst/>
                <a:latin typeface="Calibri" panose="020F0502020204030204" pitchFamily="34" charset="0"/>
                <a:ea typeface="Calibri" panose="020F0502020204030204" pitchFamily="34" charset="0"/>
              </a:rPr>
              <a:t>n</a:t>
            </a:r>
            <a:r>
              <a:rPr lang="en-GB" sz="1800" spc="10" dirty="0">
                <a:solidFill>
                  <a:srgbClr val="0D0D0D"/>
                </a:solidFill>
                <a:effectLst/>
                <a:latin typeface="Calibri" panose="020F0502020204030204" pitchFamily="34" charset="0"/>
                <a:ea typeface="Calibri" panose="020F0502020204030204" pitchFamily="34" charset="0"/>
              </a:rPr>
              <a:t> </a:t>
            </a:r>
            <a:r>
              <a:rPr lang="en-GB" sz="1800" dirty="0">
                <a:solidFill>
                  <a:srgbClr val="0D0D0D"/>
                </a:solidFill>
                <a:effectLst/>
                <a:latin typeface="Calibri" panose="020F0502020204030204" pitchFamily="34" charset="0"/>
                <a:ea typeface="Calibri" panose="020F0502020204030204" pitchFamily="34" charset="0"/>
              </a:rPr>
              <a:t>a</a:t>
            </a:r>
            <a:r>
              <a:rPr lang="en-GB" sz="1800" spc="-5" dirty="0">
                <a:solidFill>
                  <a:srgbClr val="0D0D0D"/>
                </a:solidFill>
                <a:effectLst/>
                <a:latin typeface="Calibri" panose="020F0502020204030204" pitchFamily="34" charset="0"/>
                <a:ea typeface="Calibri" panose="020F0502020204030204" pitchFamily="34" charset="0"/>
              </a:rPr>
              <a:t>cc</a:t>
            </a:r>
            <a:r>
              <a:rPr lang="en-GB" sz="1800" spc="5" dirty="0">
                <a:solidFill>
                  <a:srgbClr val="0D0D0D"/>
                </a:solidFill>
                <a:effectLst/>
                <a:latin typeface="Calibri" panose="020F0502020204030204" pitchFamily="34" charset="0"/>
                <a:ea typeface="Calibri" panose="020F0502020204030204" pitchFamily="34" charset="0"/>
              </a:rPr>
              <a:t>o</a:t>
            </a:r>
            <a:r>
              <a:rPr lang="en-GB" sz="1800" spc="-5" dirty="0">
                <a:solidFill>
                  <a:srgbClr val="0D0D0D"/>
                </a:solidFill>
                <a:effectLst/>
                <a:latin typeface="Calibri" panose="020F0502020204030204" pitchFamily="34" charset="0"/>
                <a:ea typeface="Calibri" panose="020F0502020204030204" pitchFamily="34" charset="0"/>
              </a:rPr>
              <a:t>u</a:t>
            </a:r>
            <a:r>
              <a:rPr lang="en-GB" sz="1800" spc="5" dirty="0">
                <a:solidFill>
                  <a:srgbClr val="0D0D0D"/>
                </a:solidFill>
                <a:effectLst/>
                <a:latin typeface="Calibri" panose="020F0502020204030204" pitchFamily="34" charset="0"/>
                <a:ea typeface="Calibri" panose="020F0502020204030204" pitchFamily="34" charset="0"/>
              </a:rPr>
              <a:t>n</a:t>
            </a:r>
            <a:r>
              <a:rPr lang="en-GB" sz="1800" dirty="0">
                <a:solidFill>
                  <a:srgbClr val="0D0D0D"/>
                </a:solidFill>
                <a:effectLst/>
                <a:latin typeface="Calibri" panose="020F0502020204030204" pitchFamily="34" charset="0"/>
                <a:ea typeface="Calibri" panose="020F0502020204030204" pitchFamily="34" charset="0"/>
              </a:rPr>
              <a:t>t </a:t>
            </a:r>
            <a:r>
              <a:rPr lang="en-GB" sz="1800" spc="5" dirty="0">
                <a:solidFill>
                  <a:srgbClr val="0D0D0D"/>
                </a:solidFill>
                <a:effectLst/>
                <a:latin typeface="Calibri" panose="020F0502020204030204" pitchFamily="34" charset="0"/>
                <a:ea typeface="Calibri" panose="020F0502020204030204" pitchFamily="34" charset="0"/>
              </a:rPr>
              <a:t>w</a:t>
            </a:r>
            <a:r>
              <a:rPr lang="en-GB" sz="1800" spc="-10" dirty="0">
                <a:solidFill>
                  <a:srgbClr val="0D0D0D"/>
                </a:solidFill>
                <a:effectLst/>
                <a:latin typeface="Calibri" panose="020F0502020204030204" pitchFamily="34" charset="0"/>
                <a:ea typeface="Calibri" panose="020F0502020204030204" pitchFamily="34" charset="0"/>
              </a:rPr>
              <a:t>i</a:t>
            </a:r>
            <a:r>
              <a:rPr lang="en-GB" sz="1800" spc="5" dirty="0">
                <a:solidFill>
                  <a:srgbClr val="0D0D0D"/>
                </a:solidFill>
                <a:effectLst/>
                <a:latin typeface="Calibri" panose="020F0502020204030204" pitchFamily="34" charset="0"/>
                <a:ea typeface="Calibri" panose="020F0502020204030204" pitchFamily="34" charset="0"/>
              </a:rPr>
              <a:t>t</a:t>
            </a:r>
            <a:r>
              <a:rPr lang="en-GB" sz="1800" dirty="0">
                <a:solidFill>
                  <a:srgbClr val="0D0D0D"/>
                </a:solidFill>
                <a:effectLst/>
                <a:latin typeface="Calibri" panose="020F0502020204030204" pitchFamily="34" charset="0"/>
                <a:ea typeface="Calibri" panose="020F0502020204030204" pitchFamily="34" charset="0"/>
              </a:rPr>
              <a:t>h</a:t>
            </a:r>
            <a:r>
              <a:rPr lang="en-GB" sz="1800" spc="-15" dirty="0">
                <a:solidFill>
                  <a:srgbClr val="0D0D0D"/>
                </a:solidFill>
                <a:effectLst/>
                <a:latin typeface="Calibri" panose="020F0502020204030204" pitchFamily="34" charset="0"/>
                <a:ea typeface="Calibri" panose="020F0502020204030204" pitchFamily="34" charset="0"/>
              </a:rPr>
              <a:t> </a:t>
            </a:r>
            <a:r>
              <a:rPr lang="en-GB" sz="1800" dirty="0">
                <a:solidFill>
                  <a:srgbClr val="0D0D0D"/>
                </a:solidFill>
                <a:effectLst/>
                <a:latin typeface="Calibri" panose="020F0502020204030204" pitchFamily="34" charset="0"/>
                <a:ea typeface="Calibri" panose="020F0502020204030204" pitchFamily="34" charset="0"/>
              </a:rPr>
              <a:t>W</a:t>
            </a:r>
            <a:r>
              <a:rPr lang="en-GB" sz="1800" spc="5" dirty="0">
                <a:solidFill>
                  <a:srgbClr val="0D0D0D"/>
                </a:solidFill>
                <a:effectLst/>
                <a:latin typeface="Calibri" panose="020F0502020204030204" pitchFamily="34" charset="0"/>
                <a:ea typeface="Calibri" panose="020F0502020204030204" pitchFamily="34" charset="0"/>
              </a:rPr>
              <a:t>ho</a:t>
            </a:r>
            <a:r>
              <a:rPr lang="en-GB" sz="1800" dirty="0">
                <a:solidFill>
                  <a:srgbClr val="0D0D0D"/>
                </a:solidFill>
                <a:effectLst/>
                <a:latin typeface="Calibri" panose="020F0502020204030204" pitchFamily="34" charset="0"/>
                <a:ea typeface="Calibri" panose="020F0502020204030204" pitchFamily="34" charset="0"/>
              </a:rPr>
              <a:t>le</a:t>
            </a:r>
            <a:r>
              <a:rPr lang="en-GB" sz="1800" spc="10" dirty="0">
                <a:solidFill>
                  <a:srgbClr val="0D0D0D"/>
                </a:solidFill>
                <a:effectLst/>
                <a:latin typeface="Calibri" panose="020F0502020204030204" pitchFamily="34" charset="0"/>
                <a:ea typeface="Calibri" panose="020F0502020204030204" pitchFamily="34" charset="0"/>
              </a:rPr>
              <a:t> </a:t>
            </a:r>
            <a:r>
              <a:rPr lang="en-GB" sz="1800" dirty="0">
                <a:solidFill>
                  <a:srgbClr val="0D0D0D"/>
                </a:solidFill>
                <a:effectLst/>
                <a:latin typeface="Calibri" panose="020F0502020204030204" pitchFamily="34" charset="0"/>
                <a:ea typeface="Calibri" panose="020F0502020204030204" pitchFamily="34" charset="0"/>
              </a:rPr>
              <a:t>S</a:t>
            </a:r>
            <a:r>
              <a:rPr lang="en-GB" sz="1800" spc="-15" dirty="0">
                <a:solidFill>
                  <a:srgbClr val="0D0D0D"/>
                </a:solidFill>
                <a:effectLst/>
                <a:latin typeface="Calibri" panose="020F0502020204030204" pitchFamily="34" charset="0"/>
                <a:ea typeface="Calibri" panose="020F0502020204030204" pitchFamily="34" charset="0"/>
              </a:rPr>
              <a:t>c</a:t>
            </a:r>
            <a:r>
              <a:rPr lang="en-GB" sz="1800" spc="5" dirty="0">
                <a:solidFill>
                  <a:srgbClr val="0D0D0D"/>
                </a:solidFill>
                <a:effectLst/>
                <a:latin typeface="Calibri" panose="020F0502020204030204" pitchFamily="34" charset="0"/>
                <a:ea typeface="Calibri" panose="020F0502020204030204" pitchFamily="34" charset="0"/>
              </a:rPr>
              <a:t>hoo</a:t>
            </a:r>
            <a:r>
              <a:rPr lang="en-GB" sz="1800" dirty="0">
                <a:solidFill>
                  <a:srgbClr val="0D0D0D"/>
                </a:solidFill>
                <a:effectLst/>
                <a:latin typeface="Calibri" panose="020F0502020204030204" pitchFamily="34" charset="0"/>
                <a:ea typeface="Calibri" panose="020F0502020204030204" pitchFamily="34" charset="0"/>
              </a:rPr>
              <a:t>l</a:t>
            </a:r>
            <a:r>
              <a:rPr lang="en-GB" sz="1800" spc="-5" dirty="0">
                <a:solidFill>
                  <a:srgbClr val="0D0D0D"/>
                </a:solidFill>
                <a:effectLst/>
                <a:latin typeface="Calibri" panose="020F0502020204030204" pitchFamily="34" charset="0"/>
                <a:ea typeface="Calibri" panose="020F0502020204030204" pitchFamily="34" charset="0"/>
              </a:rPr>
              <a:t> </a:t>
            </a:r>
            <a:r>
              <a:rPr lang="en-GB" sz="1800" dirty="0">
                <a:solidFill>
                  <a:srgbClr val="0D0D0D"/>
                </a:solidFill>
                <a:effectLst/>
                <a:latin typeface="Calibri" panose="020F0502020204030204" pitchFamily="34" charset="0"/>
                <a:ea typeface="Calibri" panose="020F0502020204030204" pitchFamily="34" charset="0"/>
              </a:rPr>
              <a:t>SE</a:t>
            </a:r>
            <a:r>
              <a:rPr lang="en-GB" sz="1800" spc="-5" dirty="0">
                <a:solidFill>
                  <a:srgbClr val="0D0D0D"/>
                </a:solidFill>
                <a:effectLst/>
                <a:latin typeface="Calibri" panose="020F0502020204030204" pitchFamily="34" charset="0"/>
                <a:ea typeface="Calibri" panose="020F0502020204030204" pitchFamily="34" charset="0"/>
              </a:rPr>
              <a:t>N</a:t>
            </a:r>
            <a:r>
              <a:rPr lang="en-GB" sz="1800" dirty="0">
                <a:solidFill>
                  <a:srgbClr val="0D0D0D"/>
                </a:solidFill>
                <a:effectLst/>
                <a:latin typeface="Calibri" panose="020F0502020204030204" pitchFamily="34" charset="0"/>
                <a:ea typeface="Calibri" panose="020F0502020204030204" pitchFamily="34" charset="0"/>
              </a:rPr>
              <a:t>D </a:t>
            </a:r>
            <a:r>
              <a:rPr lang="en-GB" sz="1800" spc="5" dirty="0">
                <a:solidFill>
                  <a:srgbClr val="0D0D0D"/>
                </a:solidFill>
                <a:effectLst/>
                <a:latin typeface="Calibri" panose="020F0502020204030204" pitchFamily="34" charset="0"/>
                <a:ea typeface="Calibri" panose="020F0502020204030204" pitchFamily="34" charset="0"/>
              </a:rPr>
              <a:t>t</a:t>
            </a:r>
            <a:r>
              <a:rPr lang="en-GB" sz="1800" dirty="0">
                <a:solidFill>
                  <a:srgbClr val="0D0D0D"/>
                </a:solidFill>
                <a:effectLst/>
                <a:latin typeface="Calibri" panose="020F0502020204030204" pitchFamily="34" charset="0"/>
                <a:ea typeface="Calibri" panose="020F0502020204030204" pitchFamily="34" charset="0"/>
              </a:rPr>
              <a:t>o </a:t>
            </a:r>
            <a:r>
              <a:rPr lang="en-GB" sz="1800" spc="-260" dirty="0">
                <a:solidFill>
                  <a:srgbClr val="0562C1"/>
                </a:solidFill>
                <a:effectLst/>
                <a:latin typeface="Calibri" panose="020F0502020204030204" pitchFamily="34" charset="0"/>
                <a:ea typeface="Calibri" panose="020F0502020204030204" pitchFamily="34" charset="0"/>
              </a:rPr>
              <a:t> </a:t>
            </a:r>
            <a:r>
              <a:rPr lang="en-GB" sz="1800" u="sng" spc="-10"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2"/>
              </a:rPr>
              <a:t>a</a:t>
            </a:r>
            <a:r>
              <a:rPr lang="en-GB" sz="1800" u="sng" spc="-5"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2"/>
              </a:rPr>
              <a:t>cc</a:t>
            </a:r>
            <a:r>
              <a:rPr lang="en-GB" sz="1800" u="sng" spc="5"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2"/>
              </a:rPr>
              <a:t>e</a:t>
            </a:r>
            <a:r>
              <a:rPr lang="en-GB" sz="1800" u="sng"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2"/>
              </a:rPr>
              <a:t>ss</a:t>
            </a:r>
            <a:r>
              <a:rPr lang="en-GB" sz="1800" u="sng" spc="5"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2"/>
              </a:rPr>
              <a:t> the</a:t>
            </a:r>
            <a:r>
              <a:rPr lang="en-GB" sz="1800" u="sng" spc="-10"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en-GB" sz="1800" u="sng" spc="5"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2"/>
              </a:rPr>
              <a:t>un</a:t>
            </a:r>
            <a:r>
              <a:rPr lang="en-GB" sz="1800" u="sng" spc="-10"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2"/>
              </a:rPr>
              <a:t>i</a:t>
            </a:r>
            <a:r>
              <a:rPr lang="en-GB" sz="1800" u="sng"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2"/>
              </a:rPr>
              <a:t>t </a:t>
            </a:r>
            <a:r>
              <a:rPr lang="en-GB" sz="1800" u="sng" spc="5"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2"/>
              </a:rPr>
              <a:t>fo</a:t>
            </a:r>
            <a:r>
              <a:rPr lang="en-GB" sz="1800" u="sng"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2"/>
              </a:rPr>
              <a:t>r</a:t>
            </a:r>
            <a:r>
              <a:rPr lang="en-GB" sz="1800" u="sng" spc="-5"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en-GB" sz="1800" u="sng" spc="5"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2"/>
              </a:rPr>
              <a:t>f</a:t>
            </a:r>
            <a:r>
              <a:rPr lang="en-GB" sz="1800" u="sng"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2"/>
              </a:rPr>
              <a:t>r</a:t>
            </a:r>
            <a:r>
              <a:rPr lang="en-GB" sz="1800" u="sng" spc="-10"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2"/>
              </a:rPr>
              <a:t>e</a:t>
            </a:r>
            <a:r>
              <a:rPr lang="en-GB" sz="1800" u="sng" dirty="0">
                <a:solidFill>
                  <a:srgbClr val="0562C1"/>
                </a:solidFill>
                <a:effectLst/>
                <a:latin typeface="Calibri" panose="020F0502020204030204" pitchFamily="34" charset="0"/>
                <a:ea typeface="Calibri" panose="020F0502020204030204" pitchFamily="34" charset="0"/>
                <a:cs typeface="Times New Roman" panose="02020603050405020304" pitchFamily="18" charset="0"/>
                <a:hlinkClick r:id="rId2"/>
              </a:rPr>
              <a:t>e</a:t>
            </a:r>
            <a:endParaRPr lang="en-GB" dirty="0"/>
          </a:p>
        </p:txBody>
      </p:sp>
    </p:spTree>
    <p:extLst>
      <p:ext uri="{BB962C8B-B14F-4D97-AF65-F5344CB8AC3E}">
        <p14:creationId xmlns:p14="http://schemas.microsoft.com/office/powerpoint/2010/main" val="2568833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75B1-5404-EEC7-6C2C-D93E463B778E}"/>
              </a:ext>
              <a:ext uri="{C183D7F6-B498-43B3-948B-1728B52AA6E4}">
                <adec:decorative xmlns:adec="http://schemas.microsoft.com/office/drawing/2017/decorative" val="0"/>
              </a:ext>
            </a:extLst>
          </p:cNvPr>
          <p:cNvSpPr>
            <a:spLocks noGrp="1"/>
          </p:cNvSpPr>
          <p:nvPr>
            <p:ph type="title"/>
          </p:nvPr>
        </p:nvSpPr>
        <p:spPr>
          <a:xfrm>
            <a:off x="179512" y="933824"/>
            <a:ext cx="850107" cy="1143000"/>
          </a:xfrm>
        </p:spPr>
        <p:txBody>
          <a:bodyPr/>
          <a:lstStyle/>
          <a:p>
            <a:r>
              <a:rPr lang="en-GB" dirty="0">
                <a:solidFill>
                  <a:schemeClr val="bg1"/>
                </a:solidFill>
              </a:rPr>
              <a:t>13</a:t>
            </a:r>
          </a:p>
        </p:txBody>
      </p:sp>
      <p:pic>
        <p:nvPicPr>
          <p:cNvPr id="4" name="Picture 3" descr="A red background with text overlay">
            <a:extLst>
              <a:ext uri="{FF2B5EF4-FFF2-40B4-BE49-F238E27FC236}">
                <a16:creationId xmlns:a16="http://schemas.microsoft.com/office/drawing/2014/main" id="{6014DCE4-BCD1-21BF-8750-F2491F639D7C}"/>
              </a:ext>
            </a:extLst>
          </p:cNvPr>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763688" y="977900"/>
            <a:ext cx="6120680" cy="5187404"/>
          </a:xfrm>
          <a:prstGeom prst="rect">
            <a:avLst/>
          </a:prstGeom>
          <a:noFill/>
          <a:ln>
            <a:noFill/>
          </a:ln>
        </p:spPr>
      </p:pic>
    </p:spTree>
    <p:extLst>
      <p:ext uri="{BB962C8B-B14F-4D97-AF65-F5344CB8AC3E}">
        <p14:creationId xmlns:p14="http://schemas.microsoft.com/office/powerpoint/2010/main" val="393925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456AD8-C4B2-5D23-019F-141ECC583121}"/>
              </a:ext>
            </a:extLst>
          </p:cNvPr>
          <p:cNvSpPr>
            <a:spLocks noGrp="1"/>
          </p:cNvSpPr>
          <p:nvPr>
            <p:ph type="title"/>
          </p:nvPr>
        </p:nvSpPr>
        <p:spPr>
          <a:xfrm>
            <a:off x="-3420888" y="4077072"/>
            <a:ext cx="3183177" cy="566737"/>
          </a:xfrm>
        </p:spPr>
        <p:txBody>
          <a:bodyPr/>
          <a:lstStyle/>
          <a:p>
            <a:r>
              <a:rPr lang="en-GB" dirty="0"/>
              <a:t>Makaton advent calendar</a:t>
            </a:r>
          </a:p>
        </p:txBody>
      </p:sp>
      <p:pic>
        <p:nvPicPr>
          <p:cNvPr id="2" name="Picture 1" descr="No photo description available.">
            <a:extLst>
              <a:ext uri="{FF2B5EF4-FFF2-40B4-BE49-F238E27FC236}">
                <a16:creationId xmlns:a16="http://schemas.microsoft.com/office/drawing/2014/main" id="{7713CB56-7BF1-46EA-D5CF-76C46D063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488" y="291942"/>
            <a:ext cx="8963025" cy="6274117"/>
          </a:xfrm>
          <a:prstGeom prst="rect">
            <a:avLst/>
          </a:prstGeom>
          <a:noFill/>
          <a:ln>
            <a:noFill/>
          </a:ln>
        </p:spPr>
      </p:pic>
    </p:spTree>
    <p:extLst>
      <p:ext uri="{BB962C8B-B14F-4D97-AF65-F5344CB8AC3E}">
        <p14:creationId xmlns:p14="http://schemas.microsoft.com/office/powerpoint/2010/main" val="3488092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title="Text area"/>
          <p:cNvSpPr txBox="1">
            <a:spLocks noGrp="1"/>
          </p:cNvSpPr>
          <p:nvPr>
            <p:ph type="title" idx="4294967295"/>
          </p:nvPr>
        </p:nvSpPr>
        <p:spPr>
          <a:xfrm>
            <a:off x="360363" y="1800225"/>
            <a:ext cx="8423275" cy="43195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03200" marR="0" lvl="0" indent="0" algn="l" defTabSz="914400" rtl="0" eaLnBrk="1" fontAlgn="auto" latinLnBrk="0" hangingPunct="1">
              <a:lnSpc>
                <a:spcPct val="100000"/>
              </a:lnSpc>
              <a:spcBef>
                <a:spcPts val="640"/>
              </a:spcBef>
              <a:spcAft>
                <a:spcPts val="0"/>
              </a:spcAft>
              <a:buClr>
                <a:schemeClr val="dk1"/>
              </a:buClr>
              <a:buSzPct val="100000"/>
              <a:buFont typeface="Arial"/>
              <a:buNone/>
              <a:tabLst/>
              <a:defRPr/>
            </a:pPr>
            <a:r>
              <a:rPr kumimoji="0" lang="en-GB" sz="3200" b="1" i="0" u="none" strike="noStrike" kern="0" cap="none" spc="0" normalizeH="0" baseline="0" noProof="0" dirty="0">
                <a:ln>
                  <a:noFill/>
                </a:ln>
                <a:solidFill>
                  <a:srgbClr val="7030A0"/>
                </a:solidFill>
                <a:effectLst/>
                <a:uLnTx/>
                <a:uFillTx/>
                <a:latin typeface="Calibri"/>
                <a:ea typeface="Calibri"/>
                <a:cs typeface="Calibri"/>
                <a:sym typeface="Calibri"/>
              </a:rPr>
              <a:t>SEND Updates</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3200" b="0" i="0" u="none" strike="noStrike" kern="0" cap="none" spc="0" normalizeH="0" baseline="0" noProof="0" dirty="0">
                <a:ln>
                  <a:noFill/>
                </a:ln>
                <a:solidFill>
                  <a:schemeClr val="dk1"/>
                </a:solidFill>
                <a:effectLst/>
                <a:uLnTx/>
                <a:uFillTx/>
                <a:latin typeface="Calibri"/>
                <a:ea typeface="Calibri"/>
                <a:cs typeface="Calibri"/>
                <a:sym typeface="Calibri"/>
              </a:rPr>
              <a:t>Any questions about SEND? Your chance to ask anything that has been niggling with you – no such thing as a silly question!</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3200" b="0" i="0" u="none" strike="noStrike" kern="0" cap="none" spc="0" normalizeH="0" baseline="0" noProof="0" dirty="0">
                <a:ln>
                  <a:noFill/>
                </a:ln>
                <a:solidFill>
                  <a:schemeClr val="dk1"/>
                </a:solidFill>
                <a:effectLst/>
                <a:uLnTx/>
                <a:uFillTx/>
                <a:latin typeface="Calibri"/>
                <a:ea typeface="Calibri"/>
                <a:cs typeface="Calibri"/>
                <a:sym typeface="Calibri"/>
              </a:rPr>
              <a:t>Anything you would like training on that the Virtual School can support with? </a:t>
            </a:r>
          </a:p>
          <a:p>
            <a:pPr marL="342900" marR="0" lvl="0" indent="-342900" algn="l" defTabSz="914400" rtl="0" eaLnBrk="1" fontAlgn="auto" latinLnBrk="0" hangingPunct="1">
              <a:lnSpc>
                <a:spcPct val="100000"/>
              </a:lnSpc>
              <a:spcBef>
                <a:spcPts val="0"/>
              </a:spcBef>
              <a:spcAft>
                <a:spcPts val="0"/>
              </a:spcAft>
              <a:buClr>
                <a:schemeClr val="dk1"/>
              </a:buClr>
              <a:buSzPct val="100000"/>
              <a:buFont typeface="Arial"/>
              <a:buNone/>
              <a:tabLst/>
              <a:defRPr/>
            </a:pPr>
            <a:endParaRPr kumimoji="0" lang="en-GB" sz="32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CB12C9E1-4ED2-4341-2008-C61F2437C86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35" y="681212"/>
            <a:ext cx="2175842" cy="61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94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title="Text area"/>
          <p:cNvSpPr txBox="1">
            <a:spLocks noGrp="1"/>
          </p:cNvSpPr>
          <p:nvPr>
            <p:ph type="title" idx="4294967295"/>
          </p:nvPr>
        </p:nvSpPr>
        <p:spPr>
          <a:xfrm>
            <a:off x="360363" y="1800225"/>
            <a:ext cx="8423275" cy="43195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00000"/>
              </a:lnSpc>
              <a:spcBef>
                <a:spcPts val="0"/>
              </a:spcBef>
              <a:spcAft>
                <a:spcPts val="0"/>
              </a:spcAft>
              <a:buClr>
                <a:schemeClr val="dk1"/>
              </a:buClr>
              <a:buSzPct val="100000"/>
              <a:buFont typeface="Arial"/>
              <a:buNone/>
              <a:tabLst/>
              <a:defRPr/>
            </a:pPr>
            <a:r>
              <a:rPr kumimoji="0" lang="en-GB" sz="3200" b="1" i="0" u="none" strike="noStrike" kern="0" cap="none" spc="0" normalizeH="0" baseline="0" noProof="0" dirty="0">
                <a:ln>
                  <a:noFill/>
                </a:ln>
                <a:solidFill>
                  <a:srgbClr val="7030A0"/>
                </a:solidFill>
                <a:effectLst/>
                <a:uLnTx/>
                <a:uFillTx/>
                <a:latin typeface="Calibri"/>
                <a:ea typeface="Calibri"/>
                <a:cs typeface="Calibri"/>
                <a:sym typeface="Calibri"/>
              </a:rPr>
              <a:t>PEP Updates</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3200" b="0" i="0" u="none" strike="noStrike" kern="0" cap="none" spc="0" normalizeH="0" baseline="0" noProof="0" dirty="0">
                <a:ln>
                  <a:noFill/>
                </a:ln>
                <a:solidFill>
                  <a:schemeClr val="dk1"/>
                </a:solidFill>
                <a:effectLst/>
                <a:uLnTx/>
                <a:uFillTx/>
                <a:latin typeface="Calibri"/>
                <a:ea typeface="Calibri"/>
                <a:cs typeface="Calibri"/>
                <a:sym typeface="Calibri"/>
              </a:rPr>
              <a:t>Data recording</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3200" b="0" i="0" u="none" strike="noStrike" kern="0" cap="none" spc="0" normalizeH="0" baseline="0" noProof="0" dirty="0">
                <a:ln>
                  <a:noFill/>
                </a:ln>
                <a:solidFill>
                  <a:schemeClr val="dk1"/>
                </a:solidFill>
                <a:effectLst/>
                <a:uLnTx/>
                <a:uFillTx/>
                <a:latin typeface="Calibri"/>
                <a:ea typeface="Calibri"/>
                <a:cs typeface="Calibri"/>
                <a:sym typeface="Calibri"/>
              </a:rPr>
              <a:t>Baselines &amp; Outcomes</a:t>
            </a:r>
          </a:p>
          <a:p>
            <a:pPr marL="342900" marR="0" lvl="0" indent="-342900" algn="l" defTabSz="914400" rtl="0" eaLnBrk="1" fontAlgn="auto" latinLnBrk="0" hangingPunct="1">
              <a:lnSpc>
                <a:spcPct val="100000"/>
              </a:lnSpc>
              <a:spcBef>
                <a:spcPts val="0"/>
              </a:spcBef>
              <a:spcAft>
                <a:spcPts val="0"/>
              </a:spcAft>
              <a:buClr>
                <a:schemeClr val="dk1"/>
              </a:buClr>
              <a:buSzPct val="100000"/>
              <a:buFont typeface="Arial"/>
              <a:buNone/>
              <a:tabLst/>
              <a:defRPr/>
            </a:pPr>
            <a:endParaRPr kumimoji="0" lang="en-GB" sz="32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F74E2C50-10A2-43DE-07CB-98FA0E25A35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76672"/>
            <a:ext cx="2175842" cy="61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947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title="Text area"/>
          <p:cNvSpPr txBox="1">
            <a:spLocks noGrp="1"/>
          </p:cNvSpPr>
          <p:nvPr>
            <p:ph type="body" idx="1"/>
          </p:nvPr>
        </p:nvSpPr>
        <p:spPr>
          <a:xfrm>
            <a:off x="360362" y="1800225"/>
            <a:ext cx="8423274" cy="4319587"/>
          </a:xfrm>
          <a:prstGeom prst="rect">
            <a:avLst/>
          </a:prstGeom>
          <a:noFill/>
          <a:ln>
            <a:noFill/>
          </a:ln>
        </p:spPr>
        <p:txBody>
          <a:bodyPr lIns="0" tIns="0" rIns="0" bIns="0" anchor="t" anchorCtr="0">
            <a:noAutofit/>
          </a:bodyPr>
          <a:lstStyle/>
          <a:p>
            <a:pPr marL="342900" marR="0" lvl="0" indent="-342900" algn="l" rtl="0">
              <a:spcBef>
                <a:spcPts val="0"/>
              </a:spcBef>
              <a:spcAft>
                <a:spcPts val="0"/>
              </a:spcAft>
              <a:buClr>
                <a:schemeClr val="dk1"/>
              </a:buClr>
              <a:buSzPct val="100000"/>
              <a:buFont typeface="Arial"/>
              <a:buNone/>
            </a:pPr>
            <a:endParaRPr lang="en-US" sz="4000" b="1" i="0" u="none" strike="noStrike" cap="none" dirty="0">
              <a:solidFill>
                <a:srgbClr val="7030A0"/>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None/>
            </a:pPr>
            <a:endParaRPr sz="4000" b="1" i="0" u="none" strike="noStrike" cap="none" dirty="0">
              <a:solidFill>
                <a:srgbClr val="7030A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CA6259FF-D3D4-A7EE-CB25-3C9DAA170AC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76672"/>
            <a:ext cx="2175842" cy="6102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Question ClipArt">
            <a:extLst>
              <a:ext uri="{FF2B5EF4-FFF2-40B4-BE49-F238E27FC236}">
                <a16:creationId xmlns:a16="http://schemas.microsoft.com/office/drawing/2014/main" id="{1E3B1503-1677-C58C-E547-DEF009D070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836712"/>
            <a:ext cx="4319101" cy="4825947"/>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621471E3-2A9B-6A93-623B-29A696E0BBB5}"/>
              </a:ext>
            </a:extLst>
          </p:cNvPr>
          <p:cNvSpPr>
            <a:spLocks noGrp="1"/>
          </p:cNvSpPr>
          <p:nvPr>
            <p:ph type="title"/>
          </p:nvPr>
        </p:nvSpPr>
        <p:spPr>
          <a:xfrm>
            <a:off x="1417637" y="977900"/>
            <a:ext cx="1642195" cy="1143000"/>
          </a:xfrm>
        </p:spPr>
        <p:txBody>
          <a:bodyPr/>
          <a:lstStyle/>
          <a:p>
            <a:r>
              <a:rPr lang="en-GB" dirty="0">
                <a:solidFill>
                  <a:schemeClr val="bg1"/>
                </a:solidFill>
              </a:rPr>
              <a:t>Slide 13</a:t>
            </a:r>
          </a:p>
        </p:txBody>
      </p:sp>
    </p:spTree>
    <p:extLst>
      <p:ext uri="{BB962C8B-B14F-4D97-AF65-F5344CB8AC3E}">
        <p14:creationId xmlns:p14="http://schemas.microsoft.com/office/powerpoint/2010/main" val="412785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title="Title"/>
          <p:cNvSpPr txBox="1">
            <a:spLocks noGrp="1"/>
          </p:cNvSpPr>
          <p:nvPr>
            <p:ph type="ctrTitle"/>
          </p:nvPr>
        </p:nvSpPr>
        <p:spPr>
          <a:xfrm>
            <a:off x="360362" y="548680"/>
            <a:ext cx="8423274" cy="1440160"/>
          </a:xfrm>
          <a:prstGeom prst="rect">
            <a:avLst/>
          </a:prstGeom>
          <a:noFill/>
          <a:ln>
            <a:noFill/>
          </a:ln>
        </p:spPr>
        <p:txBody>
          <a:bodyPr lIns="36000" tIns="36000" rIns="36000" bIns="36000" anchor="ctr" anchorCtr="0">
            <a:noAutofit/>
          </a:bodyPr>
          <a:lstStyle/>
          <a:p>
            <a:r>
              <a:rPr lang="en-GB" sz="4000" dirty="0">
                <a:solidFill>
                  <a:schemeClr val="accent4"/>
                </a:solidFill>
              </a:rPr>
              <a:t>Agenda Tuesday, 10</a:t>
            </a:r>
            <a:r>
              <a:rPr lang="en-GB" sz="4000" baseline="30000" dirty="0">
                <a:solidFill>
                  <a:schemeClr val="accent4"/>
                </a:solidFill>
              </a:rPr>
              <a:t>th</a:t>
            </a:r>
            <a:r>
              <a:rPr lang="en-GB" sz="4000" dirty="0">
                <a:solidFill>
                  <a:schemeClr val="accent4"/>
                </a:solidFill>
              </a:rPr>
              <a:t> December 2024</a:t>
            </a:r>
            <a:endParaRPr lang="en-US" sz="4000" i="1" dirty="0">
              <a:solidFill>
                <a:schemeClr val="accent4"/>
              </a:solidFill>
              <a:effectLst/>
            </a:endParaRPr>
          </a:p>
        </p:txBody>
      </p:sp>
      <p:pic>
        <p:nvPicPr>
          <p:cNvPr id="2" name="Picture 1">
            <a:extLst>
              <a:ext uri="{FF2B5EF4-FFF2-40B4-BE49-F238E27FC236}">
                <a16:creationId xmlns:a16="http://schemas.microsoft.com/office/drawing/2014/main" id="{744ECBFB-0FC6-7D04-45B1-BA69E2AE6FE1}"/>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157192"/>
            <a:ext cx="4320480" cy="1218456"/>
          </a:xfrm>
          <a:prstGeom prst="rect">
            <a:avLst/>
          </a:prstGeom>
          <a:noFill/>
          <a:ln>
            <a:noFill/>
          </a:ln>
        </p:spPr>
      </p:pic>
      <p:sp>
        <p:nvSpPr>
          <p:cNvPr id="4" name="TextBox 3">
            <a:extLst>
              <a:ext uri="{FF2B5EF4-FFF2-40B4-BE49-F238E27FC236}">
                <a16:creationId xmlns:a16="http://schemas.microsoft.com/office/drawing/2014/main" id="{220017B4-5C68-5A3B-66E5-BF12490A9A2B}"/>
              </a:ext>
            </a:extLst>
          </p:cNvPr>
          <p:cNvSpPr txBox="1"/>
          <p:nvPr/>
        </p:nvSpPr>
        <p:spPr>
          <a:xfrm>
            <a:off x="251520" y="1844824"/>
            <a:ext cx="8711306" cy="2031325"/>
          </a:xfrm>
          <a:prstGeom prst="rect">
            <a:avLst/>
          </a:prstGeom>
          <a:noFill/>
        </p:spPr>
        <p:txBody>
          <a:bodyPr wrap="square">
            <a:spAutoFit/>
          </a:bodyPr>
          <a:lstStyle/>
          <a:p>
            <a:pPr marL="342900" indent="-342900">
              <a:buFont typeface="Arial" panose="020B0604020202020204" pitchFamily="34" charset="0"/>
              <a:buChar char="•"/>
            </a:pPr>
            <a:r>
              <a:rPr lang="en-GB" sz="1800" b="1" dirty="0">
                <a:solidFill>
                  <a:schemeClr val="tx1"/>
                </a:solidFill>
              </a:rPr>
              <a:t>Linking Pupil Voice with targets – Sam Purser, VS Learning Advocate</a:t>
            </a:r>
          </a:p>
          <a:p>
            <a:endParaRPr lang="en-GB" sz="1800" b="1" dirty="0">
              <a:solidFill>
                <a:schemeClr val="tx1"/>
              </a:solidFill>
            </a:endParaRPr>
          </a:p>
          <a:p>
            <a:pPr marL="342900" indent="-342900">
              <a:buFont typeface="Arial" panose="020B0604020202020204" pitchFamily="34" charset="0"/>
              <a:buChar char="•"/>
            </a:pPr>
            <a:r>
              <a:rPr lang="en-GB" sz="1800" b="1" dirty="0">
                <a:solidFill>
                  <a:schemeClr val="tx1"/>
                </a:solidFill>
              </a:rPr>
              <a:t>DT/SENCO Liaison for PEPs – Mary Williams, VS SEND Lead</a:t>
            </a:r>
          </a:p>
          <a:p>
            <a:endParaRPr lang="en-GB" sz="1800" b="1" dirty="0">
              <a:solidFill>
                <a:schemeClr val="tx1"/>
              </a:solidFill>
            </a:endParaRPr>
          </a:p>
          <a:p>
            <a:pPr marL="342900" indent="-342900">
              <a:buFont typeface="Arial" panose="020B0604020202020204" pitchFamily="34" charset="0"/>
              <a:buChar char="•"/>
            </a:pPr>
            <a:r>
              <a:rPr lang="en-GB" sz="1800" b="1" dirty="0">
                <a:solidFill>
                  <a:schemeClr val="tx1"/>
                </a:solidFill>
              </a:rPr>
              <a:t>SEND update- Mary Williams, VS SEND Lead.</a:t>
            </a:r>
          </a:p>
          <a:p>
            <a:endParaRPr lang="en-GB" sz="1800" b="1" dirty="0">
              <a:solidFill>
                <a:schemeClr val="tx1"/>
              </a:solidFill>
            </a:endParaRPr>
          </a:p>
          <a:p>
            <a:pPr marL="342900" indent="-342900">
              <a:buFont typeface="Arial" panose="020B0604020202020204" pitchFamily="34" charset="0"/>
              <a:buChar char="•"/>
            </a:pPr>
            <a:r>
              <a:rPr lang="en-GB" sz="1800" b="1" dirty="0">
                <a:solidFill>
                  <a:schemeClr val="tx1"/>
                </a:solidFill>
              </a:rPr>
              <a:t>PEP Updates and questions – Paula Hemming, VS Learning Advocate.</a:t>
            </a:r>
          </a:p>
        </p:txBody>
      </p:sp>
    </p:spTree>
    <p:extLst>
      <p:ext uri="{BB962C8B-B14F-4D97-AF65-F5344CB8AC3E}">
        <p14:creationId xmlns:p14="http://schemas.microsoft.com/office/powerpoint/2010/main" val="2470303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title="Text area"/>
          <p:cNvSpPr txBox="1">
            <a:spLocks noGrp="1"/>
          </p:cNvSpPr>
          <p:nvPr>
            <p:ph type="title" idx="4294967295"/>
          </p:nvPr>
        </p:nvSpPr>
        <p:spPr>
          <a:xfrm>
            <a:off x="360363" y="1800225"/>
            <a:ext cx="8423275" cy="43195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7030A0"/>
                </a:solidFill>
                <a:effectLst/>
                <a:uLnTx/>
                <a:uFillTx/>
                <a:latin typeface="Calibri" panose="020F0502020204030204"/>
                <a:ea typeface="Aptos" panose="020B0004020202020204" pitchFamily="34" charset="0"/>
                <a:cs typeface="Calibri" panose="020F0502020204030204" pitchFamily="34" charset="0"/>
                <a:sym typeface="Calibri"/>
              </a:rPr>
              <a:t>Pupil Voice &amp; Targets</a:t>
            </a:r>
            <a:endParaRPr kumimoji="0" lang="en-GB" altLang="en-US" sz="3600" b="0" i="0" u="none" strike="noStrike" kern="1200" cap="none" spc="0" normalizeH="0" baseline="0" noProof="0" dirty="0">
              <a:ln>
                <a:noFill/>
              </a:ln>
              <a:solidFill>
                <a:srgbClr val="7030A0"/>
              </a:solidFill>
              <a:effectLst/>
              <a:uLnTx/>
              <a:uFillTx/>
              <a:latin typeface="Calibri" panose="020F0502020204030204"/>
              <a:ea typeface="+mn-ea"/>
              <a:cs typeface="+mn-cs"/>
              <a:sym typeface="Calibri"/>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srgbClr val="7030A0"/>
                </a:solidFill>
                <a:effectLst/>
                <a:uLnTx/>
                <a:uFillTx/>
                <a:latin typeface="Calibri" panose="020F0502020204030204" pitchFamily="34" charset="0"/>
                <a:ea typeface="Aptos" panose="020B0004020202020204" pitchFamily="34" charset="0"/>
                <a:cs typeface="Calibri" panose="020F0502020204030204" pitchFamily="34" charset="0"/>
                <a:sym typeface="Calibri"/>
              </a:rPr>
              <a:t>December 24</a:t>
            </a:r>
            <a:endParaRPr kumimoji="0" lang="en-GB" altLang="en-US" sz="1600" b="1" i="0" u="none" strike="noStrike" kern="1200" cap="none" spc="0" normalizeH="0" baseline="0" noProof="0" dirty="0">
              <a:ln>
                <a:noFill/>
              </a:ln>
              <a:solidFill>
                <a:srgbClr val="7030A0"/>
              </a:solidFill>
              <a:effectLst/>
              <a:uLnTx/>
              <a:uFillTx/>
              <a:latin typeface="Arial" panose="020B0604020202020204" pitchFamily="34" charset="0"/>
              <a:ea typeface="+mn-ea"/>
              <a:cs typeface="+mn-cs"/>
              <a:sym typeface="Calibri"/>
            </a:endParaRPr>
          </a:p>
          <a:p>
            <a:pPr marL="342900" marR="0" lvl="0" indent="-342900" algn="l" defTabSz="914400" rtl="0" eaLnBrk="1" fontAlgn="auto" latinLnBrk="0" hangingPunct="1">
              <a:lnSpc>
                <a:spcPct val="100000"/>
              </a:lnSpc>
              <a:spcBef>
                <a:spcPts val="0"/>
              </a:spcBef>
              <a:spcAft>
                <a:spcPts val="0"/>
              </a:spcAft>
              <a:buClr>
                <a:schemeClr val="dk1"/>
              </a:buClr>
              <a:buSzPct val="100000"/>
              <a:buFont typeface="Arial"/>
              <a:buNone/>
              <a:tabLst/>
              <a:defRPr/>
            </a:pPr>
            <a:endParaRPr kumimoji="0" lang="en-GB" sz="3200" b="0" i="0" u="none" strike="noStrike" kern="0" cap="none" spc="0" normalizeH="0" baseline="0" noProof="0" dirty="0">
              <a:ln>
                <a:noFill/>
              </a:ln>
              <a:solidFill>
                <a:schemeClr val="dk1"/>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chemeClr val="dk1"/>
              </a:buClr>
              <a:buSzPct val="100000"/>
              <a:buFont typeface="Arial"/>
              <a:buChar char="•"/>
              <a:tabLst/>
              <a:defRPr/>
            </a:pPr>
            <a:r>
              <a:rPr kumimoji="0" lang="en-GB" sz="2800" b="0" i="0" u="none" strike="noStrike" kern="0" cap="none" spc="0" normalizeH="0" baseline="0" noProof="0" dirty="0">
                <a:ln>
                  <a:noFill/>
                </a:ln>
                <a:solidFill>
                  <a:schemeClr val="dk1"/>
                </a:solidFill>
                <a:effectLst/>
                <a:uLnTx/>
                <a:uFillTx/>
                <a:latin typeface="Calibri"/>
                <a:ea typeface="Calibri"/>
                <a:cs typeface="Calibri"/>
                <a:sym typeface="Calibri"/>
              </a:rPr>
              <a:t>The aim of gathering the Pupil voice.</a:t>
            </a:r>
          </a:p>
          <a:p>
            <a:pPr marL="457200" marR="0" lvl="0" indent="-457200" algn="l" defTabSz="914400" rtl="0" eaLnBrk="1" fontAlgn="auto" latinLnBrk="0" hangingPunct="1">
              <a:lnSpc>
                <a:spcPct val="100000"/>
              </a:lnSpc>
              <a:spcBef>
                <a:spcPts val="0"/>
              </a:spcBef>
              <a:spcAft>
                <a:spcPts val="0"/>
              </a:spcAft>
              <a:buClr>
                <a:schemeClr val="dk1"/>
              </a:buClr>
              <a:buSzPct val="100000"/>
              <a:buFont typeface="Arial"/>
              <a:buChar char="•"/>
              <a:tabLst/>
              <a:defRPr/>
            </a:pPr>
            <a:r>
              <a:rPr kumimoji="0" lang="en-GB" sz="2800" b="0" i="0" u="none" strike="noStrike" kern="0" cap="none" spc="0" normalizeH="0" baseline="0" noProof="0" dirty="0">
                <a:ln>
                  <a:noFill/>
                </a:ln>
                <a:solidFill>
                  <a:schemeClr val="dk1"/>
                </a:solidFill>
                <a:effectLst/>
                <a:uLnTx/>
                <a:uFillTx/>
                <a:latin typeface="Calibri"/>
                <a:ea typeface="Calibri"/>
                <a:cs typeface="Calibri"/>
                <a:sym typeface="Calibri"/>
              </a:rPr>
              <a:t>Suggestions on gathering the Pupil Voice.</a:t>
            </a:r>
          </a:p>
          <a:p>
            <a:pPr marL="457200" marR="0" lvl="0" indent="-457200" algn="l" defTabSz="914400" rtl="0" eaLnBrk="1" fontAlgn="auto" latinLnBrk="0" hangingPunct="1">
              <a:lnSpc>
                <a:spcPct val="100000"/>
              </a:lnSpc>
              <a:spcBef>
                <a:spcPts val="0"/>
              </a:spcBef>
              <a:spcAft>
                <a:spcPts val="0"/>
              </a:spcAft>
              <a:buClr>
                <a:schemeClr val="dk1"/>
              </a:buClr>
              <a:buSzPct val="100000"/>
              <a:buFont typeface="Arial"/>
              <a:buChar char="•"/>
              <a:tabLst/>
              <a:defRPr/>
            </a:pPr>
            <a:r>
              <a:rPr kumimoji="0" lang="en-GB" sz="2800" b="0" i="0" u="none" strike="noStrike" kern="0" cap="none" spc="0" normalizeH="0" baseline="0" noProof="0" dirty="0">
                <a:ln>
                  <a:noFill/>
                </a:ln>
                <a:solidFill>
                  <a:schemeClr val="dk1"/>
                </a:solidFill>
                <a:effectLst/>
                <a:uLnTx/>
                <a:uFillTx/>
                <a:latin typeface="Calibri"/>
                <a:ea typeface="Calibri"/>
                <a:cs typeface="Calibri"/>
                <a:sym typeface="Calibri"/>
              </a:rPr>
              <a:t>Actions to take from views received.</a:t>
            </a:r>
          </a:p>
          <a:p>
            <a:pPr marL="457200" marR="0" lvl="0" indent="-457200" algn="l" defTabSz="914400" rtl="0" eaLnBrk="1" fontAlgn="auto" latinLnBrk="0" hangingPunct="1">
              <a:lnSpc>
                <a:spcPct val="100000"/>
              </a:lnSpc>
              <a:spcBef>
                <a:spcPts val="0"/>
              </a:spcBef>
              <a:spcAft>
                <a:spcPts val="0"/>
              </a:spcAft>
              <a:buClr>
                <a:schemeClr val="dk1"/>
              </a:buClr>
              <a:buSzPct val="100000"/>
              <a:buFont typeface="Arial"/>
              <a:buChar char="•"/>
              <a:tabLst/>
              <a:defRPr/>
            </a:pPr>
            <a:endParaRPr kumimoji="0" lang="en-GB" sz="1600" b="0" i="0" u="none" strike="noStrike" kern="0" cap="none" spc="0" normalizeH="0" baseline="0" noProof="0" dirty="0">
              <a:ln>
                <a:noFill/>
              </a:ln>
              <a:solidFill>
                <a:schemeClr val="dk1"/>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ct val="100000"/>
              <a:buFont typeface="Arial"/>
              <a:buNone/>
              <a:tabLst/>
              <a:defRPr/>
            </a:pPr>
            <a:endParaRPr kumimoji="0" lang="en-GB" sz="2800" b="0" i="0" u="none" strike="noStrike" kern="0" cap="none" spc="0" normalizeH="0" baseline="0" noProof="0" dirty="0">
              <a:ln>
                <a:noFill/>
              </a:ln>
              <a:solidFill>
                <a:schemeClr val="dk1"/>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chemeClr val="dk1"/>
              </a:buClr>
              <a:buSzPct val="100000"/>
              <a:buFont typeface="Arial"/>
              <a:buNone/>
              <a:tabLst/>
              <a:defRPr/>
            </a:pPr>
            <a:endParaRPr kumimoji="0" lang="en-GB" sz="2800" b="0" i="0" u="none" strike="noStrike" kern="0" cap="none" spc="0" normalizeH="0" baseline="0" noProof="0" dirty="0">
              <a:ln>
                <a:noFill/>
              </a:ln>
              <a:solidFill>
                <a:schemeClr val="dk1"/>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chemeClr val="dk1"/>
              </a:buClr>
              <a:buSzPct val="100000"/>
              <a:buFont typeface="Arial"/>
              <a:buNone/>
              <a:tabLst/>
              <a:defRPr/>
            </a:pPr>
            <a:endParaRPr kumimoji="0" lang="en-GB" sz="12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A1A2EA69-B996-727E-DF46-E2B36B55870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35" y="681212"/>
            <a:ext cx="2175842" cy="6102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342835-CDEA-3BA3-3F37-565462425A15}"/>
              </a:ext>
            </a:extLst>
          </p:cNvPr>
          <p:cNvSpPr>
            <a:spLocks noGrp="1"/>
          </p:cNvSpPr>
          <p:nvPr>
            <p:ph type="title" idx="4294967295"/>
          </p:nvPr>
        </p:nvSpPr>
        <p:spPr>
          <a:xfrm>
            <a:off x="468313" y="476250"/>
            <a:ext cx="8218487" cy="5649913"/>
          </a:xfrm>
          <a:prstGeom prst="rect">
            <a:avLst/>
          </a:prstGeom>
          <a:noFill/>
          <a:ln>
            <a:noFill/>
            <a:prstDash/>
          </a:ln>
          <a:effectLst/>
        </p:spPr>
        <p:txBody>
          <a:bodyPr rot="0" spcFirstLastPara="0" vertOverflow="overflow" horzOverflow="overflow" vert="horz" wrap="square" lIns="91425" tIns="91425" rIns="91425" bIns="91425" numCol="1" spcCol="0" rtlCol="0" fromWordArt="0" anchor="t" anchorCtr="0" forceAA="0" compatLnSpc="1">
            <a:prstTxWarp prst="textNoShape">
              <a:avLst/>
            </a:prstTxWarp>
            <a:noAutofit/>
          </a:bodyPr>
          <a:lstStyle/>
          <a:p>
            <a:pPr marL="203200" marR="0" lvl="0" indent="0" algn="l" defTabSz="914400" rtl="0" eaLnBrk="1" fontAlgn="auto" latinLnBrk="0" hangingPunct="1">
              <a:lnSpc>
                <a:spcPct val="100000"/>
              </a:lnSpc>
              <a:spcBef>
                <a:spcPts val="640"/>
              </a:spcBef>
              <a:spcAft>
                <a:spcPts val="0"/>
              </a:spcAft>
              <a:buClr>
                <a:schemeClr val="dk1"/>
              </a:buClr>
              <a:buSzPct val="100000"/>
              <a:buFont typeface="Arial"/>
              <a:buNone/>
              <a:tabLst/>
              <a:defRPr/>
            </a:pPr>
            <a:r>
              <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rPr>
              <a:t>The Virtual School really want to hear from children and young people about their personal experiences in their settings.  There are no rules around this, it is totally free hand and finding a way that suits the young person so they feel comfortable enough to engage with the process is key:  some thoughts around this are:</a:t>
            </a:r>
          </a:p>
          <a:p>
            <a:pPr marL="546100" marR="0" lvl="0" indent="-342900" algn="l" defTabSz="914400" rtl="0" eaLnBrk="1" fontAlgn="auto" latinLnBrk="0" hangingPunct="1">
              <a:lnSpc>
                <a:spcPct val="100000"/>
              </a:lnSpc>
              <a:spcBef>
                <a:spcPts val="640"/>
              </a:spcBef>
              <a:spcAft>
                <a:spcPts val="0"/>
              </a:spcAft>
              <a:buClr>
                <a:schemeClr val="dk1"/>
              </a:buClr>
              <a:buSzPct val="100000"/>
              <a:buFont typeface="+mj-lt"/>
              <a:buAutoNum type="arabicPeriod"/>
              <a:tabLst/>
              <a:defRPr/>
            </a:pPr>
            <a:r>
              <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rPr>
              <a:t>Invite each and every child/young person along to the PEP meeting, it is their meeting after all.  They or you can then share their views, and they can be part of their plan.</a:t>
            </a:r>
          </a:p>
          <a:p>
            <a:pPr marL="546100" marR="0" lvl="0" indent="-342900" algn="l" defTabSz="914400" rtl="0" eaLnBrk="1" fontAlgn="auto" latinLnBrk="0" hangingPunct="1">
              <a:lnSpc>
                <a:spcPct val="100000"/>
              </a:lnSpc>
              <a:spcBef>
                <a:spcPts val="640"/>
              </a:spcBef>
              <a:spcAft>
                <a:spcPts val="0"/>
              </a:spcAft>
              <a:buClr>
                <a:schemeClr val="dk1"/>
              </a:buClr>
              <a:buSzPct val="100000"/>
              <a:buFont typeface="+mj-lt"/>
              <a:buAutoNum type="arabicPeriod"/>
              <a:tabLst/>
              <a:defRPr/>
            </a:pPr>
            <a:endPar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endParaRPr>
          </a:p>
          <a:p>
            <a:pPr marL="546100" marR="0" lvl="0" indent="-342900" algn="l" defTabSz="914400" rtl="0" eaLnBrk="1" fontAlgn="auto" latinLnBrk="0" hangingPunct="1">
              <a:lnSpc>
                <a:spcPct val="100000"/>
              </a:lnSpc>
              <a:spcBef>
                <a:spcPts val="640"/>
              </a:spcBef>
              <a:spcAft>
                <a:spcPts val="0"/>
              </a:spcAft>
              <a:buClr>
                <a:schemeClr val="dk1"/>
              </a:buClr>
              <a:buSzPct val="100000"/>
              <a:buFont typeface="+mj-lt"/>
              <a:buAutoNum type="arabicPeriod"/>
              <a:tabLst/>
              <a:defRPr/>
            </a:pPr>
            <a:r>
              <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rPr>
              <a:t>If they do not wish to attend, then no formal interview/discussion is required. </a:t>
            </a:r>
          </a:p>
          <a:p>
            <a:pPr marL="546100" marR="0" lvl="0" indent="-342900" algn="l" defTabSz="914400" rtl="0" eaLnBrk="1" fontAlgn="auto" latinLnBrk="0" hangingPunct="1">
              <a:lnSpc>
                <a:spcPct val="100000"/>
              </a:lnSpc>
              <a:spcBef>
                <a:spcPts val="640"/>
              </a:spcBef>
              <a:spcAft>
                <a:spcPts val="0"/>
              </a:spcAft>
              <a:buClr>
                <a:schemeClr val="dk1"/>
              </a:buClr>
              <a:buSzPct val="100000"/>
              <a:buFont typeface="+mj-lt"/>
              <a:buAutoNum type="arabicPeriod"/>
              <a:tabLst/>
              <a:defRPr/>
            </a:pPr>
            <a:endPar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endParaRPr>
          </a:p>
          <a:p>
            <a:pPr marL="546100" marR="0" lvl="0" indent="-342900" algn="l" defTabSz="914400" rtl="0" eaLnBrk="1" fontAlgn="auto" latinLnBrk="0" hangingPunct="1">
              <a:lnSpc>
                <a:spcPct val="100000"/>
              </a:lnSpc>
              <a:spcBef>
                <a:spcPts val="640"/>
              </a:spcBef>
              <a:spcAft>
                <a:spcPts val="0"/>
              </a:spcAft>
              <a:buClr>
                <a:schemeClr val="dk1"/>
              </a:buClr>
              <a:buSzPct val="100000"/>
              <a:buFont typeface="+mj-lt"/>
              <a:buAutoNum type="arabicPeriod"/>
              <a:tabLst/>
              <a:defRPr/>
            </a:pPr>
            <a:r>
              <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rPr>
              <a:t>You do not have to follow a specific format.</a:t>
            </a:r>
          </a:p>
          <a:p>
            <a:pPr marL="546100" marR="0" lvl="0" indent="-342900" algn="l" defTabSz="914400" rtl="0" eaLnBrk="1" fontAlgn="auto" latinLnBrk="0" hangingPunct="1">
              <a:lnSpc>
                <a:spcPct val="100000"/>
              </a:lnSpc>
              <a:spcBef>
                <a:spcPts val="640"/>
              </a:spcBef>
              <a:spcAft>
                <a:spcPts val="0"/>
              </a:spcAft>
              <a:buClr>
                <a:schemeClr val="dk1"/>
              </a:buClr>
              <a:buSzPct val="100000"/>
              <a:buFont typeface="+mj-lt"/>
              <a:buAutoNum type="arabicPeriod"/>
              <a:tabLst/>
              <a:defRPr/>
            </a:pPr>
            <a:endPar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endParaRPr>
          </a:p>
          <a:p>
            <a:pPr marL="546100" marR="0" lvl="0" indent="-342900" algn="l" defTabSz="914400" rtl="0" eaLnBrk="1" fontAlgn="auto" latinLnBrk="0" hangingPunct="1">
              <a:lnSpc>
                <a:spcPct val="100000"/>
              </a:lnSpc>
              <a:spcBef>
                <a:spcPts val="640"/>
              </a:spcBef>
              <a:spcAft>
                <a:spcPts val="0"/>
              </a:spcAft>
              <a:buClr>
                <a:schemeClr val="dk1"/>
              </a:buClr>
              <a:buSzPct val="100000"/>
              <a:buFont typeface="+mj-lt"/>
              <a:buAutoNum type="arabicPeriod"/>
              <a:tabLst/>
              <a:defRPr/>
            </a:pPr>
            <a:r>
              <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rPr>
              <a:t>If a setting is not being attended and the young person does not wish to attend their meeting, then their views could be gathered and shared by another professional.</a:t>
            </a:r>
          </a:p>
          <a:p>
            <a:pPr marL="546100" marR="0" lvl="0" indent="-342900" algn="l" defTabSz="914400" rtl="0" eaLnBrk="1" fontAlgn="auto" latinLnBrk="0" hangingPunct="1">
              <a:lnSpc>
                <a:spcPct val="100000"/>
              </a:lnSpc>
              <a:spcBef>
                <a:spcPts val="640"/>
              </a:spcBef>
              <a:spcAft>
                <a:spcPts val="0"/>
              </a:spcAft>
              <a:buClr>
                <a:schemeClr val="dk1"/>
              </a:buClr>
              <a:buSzPct val="100000"/>
              <a:buFont typeface="+mj-lt"/>
              <a:buAutoNum type="arabicPeriod"/>
              <a:tabLst/>
              <a:defRPr/>
            </a:pPr>
            <a:endPar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endParaRPr>
          </a:p>
          <a:p>
            <a:pPr marL="546100" marR="0" lvl="0" indent="-342900" algn="l" defTabSz="914400" rtl="0" eaLnBrk="1" fontAlgn="auto" latinLnBrk="0" hangingPunct="1">
              <a:lnSpc>
                <a:spcPct val="100000"/>
              </a:lnSpc>
              <a:spcBef>
                <a:spcPts val="640"/>
              </a:spcBef>
              <a:spcAft>
                <a:spcPts val="0"/>
              </a:spcAft>
              <a:buClr>
                <a:schemeClr val="dk1"/>
              </a:buClr>
              <a:buSzPct val="100000"/>
              <a:buFont typeface="+mj-lt"/>
              <a:buAutoNum type="arabicPeriod"/>
              <a:tabLst/>
              <a:defRPr/>
            </a:pPr>
            <a:endPar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endParaRPr>
          </a:p>
          <a:p>
            <a:pPr marL="546100" marR="0" lvl="0" indent="-342900" algn="l" defTabSz="914400" rtl="0" eaLnBrk="1" fontAlgn="auto" latinLnBrk="0" hangingPunct="1">
              <a:lnSpc>
                <a:spcPct val="100000"/>
              </a:lnSpc>
              <a:spcBef>
                <a:spcPts val="640"/>
              </a:spcBef>
              <a:spcAft>
                <a:spcPts val="0"/>
              </a:spcAft>
              <a:buClr>
                <a:schemeClr val="dk1"/>
              </a:buClr>
              <a:buSzPct val="100000"/>
              <a:buFont typeface="+mj-lt"/>
              <a:buAutoNum type="arabicPeriod"/>
              <a:tabLst/>
              <a:defRPr/>
            </a:pPr>
            <a:endPar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endParaRPr>
          </a:p>
          <a:p>
            <a:pPr marL="546100" marR="0" lvl="0" indent="-342900" algn="l" defTabSz="914400" rtl="0" eaLnBrk="1" fontAlgn="auto" latinLnBrk="0" hangingPunct="1">
              <a:lnSpc>
                <a:spcPct val="100000"/>
              </a:lnSpc>
              <a:spcBef>
                <a:spcPts val="640"/>
              </a:spcBef>
              <a:spcAft>
                <a:spcPts val="0"/>
              </a:spcAft>
              <a:buClr>
                <a:schemeClr val="dk1"/>
              </a:buClr>
              <a:buSzPct val="100000"/>
              <a:buFont typeface="+mj-lt"/>
              <a:buAutoNum type="arabicPeriod"/>
              <a:tabLst/>
              <a:defRPr/>
            </a:pPr>
            <a:endPar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endParaRPr>
          </a:p>
          <a:p>
            <a:pPr marL="546100" marR="0" lvl="0" indent="-342900" algn="l" defTabSz="914400" rtl="0" eaLnBrk="1" fontAlgn="auto" latinLnBrk="0" hangingPunct="1">
              <a:lnSpc>
                <a:spcPct val="100000"/>
              </a:lnSpc>
              <a:spcBef>
                <a:spcPts val="640"/>
              </a:spcBef>
              <a:spcAft>
                <a:spcPts val="0"/>
              </a:spcAft>
              <a:buClr>
                <a:schemeClr val="dk1"/>
              </a:buClr>
              <a:buSzPct val="100000"/>
              <a:buFont typeface="+mj-lt"/>
              <a:buAutoNum type="arabicPeriod"/>
              <a:tabLst/>
              <a:defRPr/>
            </a:pPr>
            <a:endPar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endParaRPr>
          </a:p>
          <a:p>
            <a:pPr marL="546100" marR="0" lvl="0" indent="-342900" algn="l" defTabSz="914400" rtl="0" eaLnBrk="1" fontAlgn="auto" latinLnBrk="0" hangingPunct="1">
              <a:lnSpc>
                <a:spcPct val="100000"/>
              </a:lnSpc>
              <a:spcBef>
                <a:spcPts val="640"/>
              </a:spcBef>
              <a:spcAft>
                <a:spcPts val="0"/>
              </a:spcAft>
              <a:buClr>
                <a:schemeClr val="dk1"/>
              </a:buClr>
              <a:buSzPct val="100000"/>
              <a:buFont typeface="+mj-lt"/>
              <a:buAutoNum type="arabicPeriod"/>
              <a:tabLst/>
              <a:defRPr/>
            </a:pPr>
            <a:endPar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endParaRP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endPar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endParaRP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endParaRPr kumimoji="0" lang="en-GB" sz="32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03905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6500C0-67CB-BAC5-C99A-1463D1C24B9B}"/>
              </a:ext>
            </a:extLst>
          </p:cNvPr>
          <p:cNvSpPr>
            <a:spLocks noGrp="1"/>
          </p:cNvSpPr>
          <p:nvPr>
            <p:ph type="title" idx="4294967295"/>
          </p:nvPr>
        </p:nvSpPr>
        <p:spPr>
          <a:xfrm>
            <a:off x="468313" y="692150"/>
            <a:ext cx="8218487" cy="5434013"/>
          </a:xfrm>
          <a:prstGeom prst="rect">
            <a:avLst/>
          </a:prstGeom>
          <a:noFill/>
          <a:ln>
            <a:noFill/>
            <a:prstDash/>
          </a:ln>
          <a:effectLst/>
        </p:spPr>
        <p:txBody>
          <a:bodyPr rot="0" spcFirstLastPara="0" vertOverflow="overflow" horzOverflow="overflow" vert="horz" wrap="square" lIns="91425" tIns="91425" rIns="91425" bIns="91425" numCol="1" spcCol="0" rtlCol="0" fromWordArt="0" anchor="t" anchorCtr="0" forceAA="0" compatLnSpc="1">
            <a:prstTxWarp prst="textNoShape">
              <a:avLst/>
            </a:prstTxWarp>
            <a:noAutofit/>
          </a:bodyPr>
          <a:lstStyle/>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rPr>
              <a:t>If something is shared that requires further action, the box below should be completed by the DT.</a:t>
            </a:r>
          </a:p>
          <a:p>
            <a:pPr marL="203200" marR="0" lvl="0" indent="0" algn="l" defTabSz="914400" rtl="0" eaLnBrk="1" fontAlgn="auto" latinLnBrk="0" hangingPunct="1">
              <a:lnSpc>
                <a:spcPct val="100000"/>
              </a:lnSpc>
              <a:spcBef>
                <a:spcPts val="640"/>
              </a:spcBef>
              <a:spcAft>
                <a:spcPts val="0"/>
              </a:spcAft>
              <a:buClr>
                <a:schemeClr val="dk1"/>
              </a:buClr>
              <a:buSzPct val="100000"/>
              <a:buFont typeface="Arial"/>
              <a:buNone/>
              <a:tabLst/>
              <a:defRPr/>
            </a:pPr>
            <a:endParaRPr kumimoji="0" lang="en-GB" sz="2400" b="0" i="0" u="none" strike="noStrike" kern="0" cap="none" spc="0" normalizeH="0" baseline="0" noProof="0" dirty="0">
              <a:ln>
                <a:noFill/>
              </a:ln>
              <a:solidFill>
                <a:schemeClr val="dk1"/>
              </a:solidFill>
              <a:effectLst/>
              <a:uLnTx/>
              <a:uFillTx/>
              <a:latin typeface="Calibri"/>
              <a:ea typeface="Calibri"/>
              <a:cs typeface="Calibri"/>
              <a:sym typeface="Calibri"/>
            </a:endParaRPr>
          </a:p>
          <a:p>
            <a:pPr marL="203200" marR="0" lvl="0" indent="0" algn="l" defTabSz="914400" rtl="0" eaLnBrk="1" fontAlgn="auto" latinLnBrk="0" hangingPunct="1">
              <a:lnSpc>
                <a:spcPct val="100000"/>
              </a:lnSpc>
              <a:spcBef>
                <a:spcPts val="640"/>
              </a:spcBef>
              <a:spcAft>
                <a:spcPts val="0"/>
              </a:spcAft>
              <a:buClr>
                <a:schemeClr val="dk1"/>
              </a:buClr>
              <a:buSzPct val="100000"/>
              <a:buFont typeface="Arial"/>
              <a:buNone/>
              <a:tabLst/>
              <a:defRPr/>
            </a:pPr>
            <a:endParaRPr kumimoji="0" lang="en-GB" sz="2400" b="0" i="0" u="none" strike="noStrike" kern="0" cap="none" spc="0" normalizeH="0" baseline="0" noProof="0" dirty="0">
              <a:ln>
                <a:noFill/>
              </a:ln>
              <a:solidFill>
                <a:schemeClr val="dk1"/>
              </a:solidFill>
              <a:effectLst/>
              <a:uLnTx/>
              <a:uFillTx/>
              <a:latin typeface="Calibri"/>
              <a:ea typeface="Calibri"/>
              <a:cs typeface="Calibri"/>
              <a:sym typeface="Calibri"/>
            </a:endParaRPr>
          </a:p>
          <a:p>
            <a:pPr marL="203200" marR="0" lvl="0" indent="0" algn="l" defTabSz="914400" rtl="0" eaLnBrk="1" fontAlgn="auto" latinLnBrk="0" hangingPunct="1">
              <a:lnSpc>
                <a:spcPct val="100000"/>
              </a:lnSpc>
              <a:spcBef>
                <a:spcPts val="640"/>
              </a:spcBef>
              <a:spcAft>
                <a:spcPts val="0"/>
              </a:spcAft>
              <a:buClr>
                <a:schemeClr val="dk1"/>
              </a:buClr>
              <a:buSzPct val="100000"/>
              <a:buFont typeface="Arial"/>
              <a:buNone/>
              <a:tabLst/>
              <a:defRPr/>
            </a:pPr>
            <a:endParaRPr kumimoji="0" lang="en-GB" sz="2400" b="0" i="0" u="none" strike="noStrike" kern="0" cap="none" spc="0" normalizeH="0" baseline="0" noProof="0" dirty="0">
              <a:ln>
                <a:noFill/>
              </a:ln>
              <a:solidFill>
                <a:schemeClr val="dk1"/>
              </a:solidFill>
              <a:effectLst/>
              <a:uLnTx/>
              <a:uFillTx/>
              <a:latin typeface="Calibri"/>
              <a:ea typeface="Calibri"/>
              <a:cs typeface="Calibri"/>
              <a:sym typeface="Calibri"/>
            </a:endParaRPr>
          </a:p>
          <a:p>
            <a:pPr marL="203200" marR="0" lvl="0" indent="0" algn="l" defTabSz="914400" rtl="0" eaLnBrk="1" fontAlgn="auto" latinLnBrk="0" hangingPunct="1">
              <a:lnSpc>
                <a:spcPct val="100000"/>
              </a:lnSpc>
              <a:spcBef>
                <a:spcPts val="640"/>
              </a:spcBef>
              <a:spcAft>
                <a:spcPts val="0"/>
              </a:spcAft>
              <a:buClr>
                <a:schemeClr val="dk1"/>
              </a:buClr>
              <a:buSzPct val="100000"/>
              <a:buFont typeface="Arial"/>
              <a:buNone/>
              <a:tabLst/>
              <a:defRPr/>
            </a:pPr>
            <a:endParaRPr kumimoji="0" lang="en-GB" sz="2400" b="0" i="0" u="none" strike="noStrike" kern="0" cap="none" spc="0" normalizeH="0" baseline="0" noProof="0" dirty="0">
              <a:ln>
                <a:noFill/>
              </a:ln>
              <a:solidFill>
                <a:schemeClr val="dk1"/>
              </a:solidFill>
              <a:effectLst/>
              <a:uLnTx/>
              <a:uFillTx/>
              <a:latin typeface="Calibri"/>
              <a:ea typeface="Calibri"/>
              <a:cs typeface="Calibri"/>
              <a:sym typeface="Calibri"/>
            </a:endParaRPr>
          </a:p>
          <a:p>
            <a:pPr marL="203200" marR="0" lvl="0" indent="0" algn="l" defTabSz="914400" rtl="0" eaLnBrk="1" fontAlgn="auto" latinLnBrk="0" hangingPunct="1">
              <a:lnSpc>
                <a:spcPct val="100000"/>
              </a:lnSpc>
              <a:spcBef>
                <a:spcPts val="640"/>
              </a:spcBef>
              <a:spcAft>
                <a:spcPts val="0"/>
              </a:spcAft>
              <a:buClr>
                <a:schemeClr val="dk1"/>
              </a:buClr>
              <a:buSzPct val="100000"/>
              <a:buFont typeface="Arial"/>
              <a:buNone/>
              <a:tabLst/>
              <a:defRPr/>
            </a:pPr>
            <a:endParaRPr kumimoji="0" lang="en-GB" sz="2400" b="0" i="0" u="none" strike="noStrike" kern="0" cap="none" spc="0" normalizeH="0" baseline="0" noProof="0" dirty="0">
              <a:ln>
                <a:noFill/>
              </a:ln>
              <a:solidFill>
                <a:schemeClr val="dk1"/>
              </a:solidFill>
              <a:effectLst/>
              <a:uLnTx/>
              <a:uFillTx/>
              <a:latin typeface="Calibri"/>
              <a:ea typeface="Calibri"/>
              <a:cs typeface="Calibri"/>
              <a:sym typeface="Calibri"/>
            </a:endParaRPr>
          </a:p>
          <a:p>
            <a:pPr marL="203200" marR="0" lvl="0" indent="0" algn="l" defTabSz="914400" rtl="0" eaLnBrk="1" fontAlgn="auto" latinLnBrk="0" hangingPunct="1">
              <a:lnSpc>
                <a:spcPct val="100000"/>
              </a:lnSpc>
              <a:spcBef>
                <a:spcPts val="640"/>
              </a:spcBef>
              <a:spcAft>
                <a:spcPts val="0"/>
              </a:spcAft>
              <a:buClr>
                <a:schemeClr val="dk1"/>
              </a:buClr>
              <a:buSzPct val="100000"/>
              <a:buFont typeface="Arial"/>
              <a:buNone/>
              <a:tabLst/>
              <a:defRPr/>
            </a:pPr>
            <a:r>
              <a:rPr kumimoji="0" lang="en-GB" sz="2400" b="0" i="0" u="none" strike="noStrike" kern="0" cap="none" spc="0" normalizeH="0" baseline="0" noProof="0" dirty="0">
                <a:ln>
                  <a:noFill/>
                </a:ln>
                <a:solidFill>
                  <a:schemeClr val="dk1"/>
                </a:solidFill>
                <a:effectLst/>
                <a:uLnTx/>
                <a:uFillTx/>
                <a:latin typeface="Calibri"/>
                <a:ea typeface="Calibri"/>
                <a:cs typeface="Calibri"/>
                <a:sym typeface="Calibri"/>
              </a:rPr>
              <a:t>Website for PEP related guidance: </a:t>
            </a:r>
            <a:r>
              <a:rPr kumimoji="0" lang="en-GB" sz="1800" b="0" i="0" u="none" strike="noStrike" kern="0" cap="none" spc="0" normalizeH="0" baseline="0" noProof="0" dirty="0">
                <a:ln>
                  <a:noFill/>
                </a:ln>
                <a:solidFill>
                  <a:schemeClr val="dk1"/>
                </a:solidFill>
                <a:effectLst/>
                <a:uLnTx/>
                <a:uFillTx/>
                <a:latin typeface="Calibri"/>
                <a:ea typeface="Calibri"/>
                <a:cs typeface="Calibri"/>
                <a:sym typeface="Calibri"/>
                <a:hlinkClick r:id="rId2"/>
              </a:rPr>
              <a:t>www.worcestershire.gov.uk/council-services/schools-education-and-learning/virtual-school/virtual-school-personal-education-plan</a:t>
            </a:r>
            <a:endParaRPr kumimoji="0" lang="en-GB" sz="1800" b="0" i="0" u="none" strike="noStrike" kern="0" cap="none" spc="0" normalizeH="0" baseline="0" noProof="0" dirty="0">
              <a:ln>
                <a:noFill/>
              </a:ln>
              <a:solidFill>
                <a:schemeClr val="dk1"/>
              </a:solidFill>
              <a:effectLst/>
              <a:uLnTx/>
              <a:uFillTx/>
              <a:latin typeface="Calibri"/>
              <a:ea typeface="Calibri"/>
              <a:cs typeface="Calibri"/>
              <a:sym typeface="Calibri"/>
            </a:endParaRPr>
          </a:p>
          <a:p>
            <a:pPr marL="203200" marR="0" lvl="0" indent="0" algn="l" defTabSz="914400" rtl="0" eaLnBrk="1" fontAlgn="auto" latinLnBrk="0" hangingPunct="1">
              <a:lnSpc>
                <a:spcPct val="100000"/>
              </a:lnSpc>
              <a:spcBef>
                <a:spcPts val="640"/>
              </a:spcBef>
              <a:spcAft>
                <a:spcPts val="0"/>
              </a:spcAft>
              <a:buClr>
                <a:schemeClr val="dk1"/>
              </a:buClr>
              <a:buSzPct val="100000"/>
              <a:buFont typeface="Arial"/>
              <a:buNone/>
              <a:tabLst/>
              <a:defRPr/>
            </a:pPr>
            <a:endPar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endParaRP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endParaRPr kumimoji="0" lang="en-GB" sz="32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60DF5C16-4706-074D-C6FB-3C430681B5A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3529" y="1484783"/>
            <a:ext cx="8640959" cy="1512169"/>
          </a:xfrm>
          <a:prstGeom prst="rect">
            <a:avLst/>
          </a:prstGeom>
        </p:spPr>
      </p:pic>
    </p:spTree>
    <p:extLst>
      <p:ext uri="{BB962C8B-B14F-4D97-AF65-F5344CB8AC3E}">
        <p14:creationId xmlns:p14="http://schemas.microsoft.com/office/powerpoint/2010/main" val="2525910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title="Text area"/>
          <p:cNvSpPr txBox="1">
            <a:spLocks noGrp="1"/>
          </p:cNvSpPr>
          <p:nvPr>
            <p:ph type="title" idx="4294967295"/>
          </p:nvPr>
        </p:nvSpPr>
        <p:spPr>
          <a:xfrm>
            <a:off x="360363" y="1800225"/>
            <a:ext cx="8423275" cy="43195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7030A0"/>
                </a:solidFill>
                <a:effectLst/>
                <a:uLnTx/>
                <a:uFillTx/>
                <a:latin typeface="Calibri" panose="020F0502020204030204"/>
                <a:ea typeface="Aptos" panose="020B0004020202020204" pitchFamily="34" charset="0"/>
                <a:cs typeface="Calibri" panose="020F0502020204030204" pitchFamily="34" charset="0"/>
                <a:sym typeface="Calibri"/>
              </a:rPr>
              <a:t>DT/SENCO Coordination</a:t>
            </a:r>
            <a:endParaRPr kumimoji="0" lang="en-GB" altLang="en-US" sz="3600" b="0" i="0" u="none" strike="noStrike" kern="1200" cap="none" spc="0" normalizeH="0" baseline="0" noProof="0" dirty="0">
              <a:ln>
                <a:noFill/>
              </a:ln>
              <a:solidFill>
                <a:srgbClr val="7030A0"/>
              </a:solidFill>
              <a:effectLst/>
              <a:uLnTx/>
              <a:uFillTx/>
              <a:latin typeface="Calibri" panose="020F0502020204030204"/>
              <a:ea typeface="+mn-ea"/>
              <a:cs typeface="+mn-cs"/>
              <a:sym typeface="Calibri"/>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srgbClr val="7030A0"/>
                </a:solidFill>
                <a:effectLst/>
                <a:uLnTx/>
                <a:uFillTx/>
                <a:latin typeface="Calibri" panose="020F0502020204030204" pitchFamily="34" charset="0"/>
                <a:ea typeface="Aptos" panose="020B0004020202020204" pitchFamily="34" charset="0"/>
                <a:cs typeface="Calibri" panose="020F0502020204030204" pitchFamily="34" charset="0"/>
                <a:sym typeface="Calibri"/>
              </a:rPr>
              <a:t>December 24</a:t>
            </a:r>
            <a:endParaRPr kumimoji="0" lang="en-GB" altLang="en-US" sz="1600" b="1" i="0" u="none" strike="noStrike" kern="1200" cap="none" spc="0" normalizeH="0" baseline="0" noProof="0" dirty="0">
              <a:ln>
                <a:noFill/>
              </a:ln>
              <a:solidFill>
                <a:srgbClr val="7030A0"/>
              </a:solidFill>
              <a:effectLst/>
              <a:uLnTx/>
              <a:uFillTx/>
              <a:latin typeface="Arial" panose="020B0604020202020204" pitchFamily="34" charset="0"/>
              <a:ea typeface="+mn-ea"/>
              <a:cs typeface="+mn-cs"/>
              <a:sym typeface="Calibri"/>
            </a:endParaRPr>
          </a:p>
          <a:p>
            <a:pPr marL="342900" marR="0" lvl="0" indent="-342900" algn="l" defTabSz="914400" rtl="0" eaLnBrk="1" fontAlgn="auto" latinLnBrk="0" hangingPunct="1">
              <a:lnSpc>
                <a:spcPct val="100000"/>
              </a:lnSpc>
              <a:spcBef>
                <a:spcPts val="0"/>
              </a:spcBef>
              <a:spcAft>
                <a:spcPts val="0"/>
              </a:spcAft>
              <a:buClr>
                <a:schemeClr val="dk1"/>
              </a:buClr>
              <a:buSzPct val="100000"/>
              <a:buFont typeface="Arial"/>
              <a:buNone/>
              <a:tabLst/>
              <a:defRPr/>
            </a:pPr>
            <a:endParaRPr kumimoji="0" lang="en-GB" sz="3200" b="0" i="0" u="none" strike="noStrike" kern="0" cap="none" spc="0" normalizeH="0" baseline="0" noProof="0" dirty="0">
              <a:ln>
                <a:noFill/>
              </a:ln>
              <a:solidFill>
                <a:schemeClr val="dk1"/>
              </a:solidFill>
              <a:effectLst/>
              <a:uLnTx/>
              <a:uFillTx/>
              <a:latin typeface="Calibri"/>
              <a:ea typeface="Calibri"/>
              <a:cs typeface="Calibri"/>
              <a:sym typeface="Calibri"/>
            </a:endParaRPr>
          </a:p>
          <a:p>
            <a:pPr marL="342900" marR="0" lvl="0" indent="-342900" algn="ctr" defTabSz="914400" rtl="0" eaLnBrk="1" fontAlgn="auto" latinLnBrk="0" hangingPunct="1">
              <a:lnSpc>
                <a:spcPct val="100000"/>
              </a:lnSpc>
              <a:spcBef>
                <a:spcPts val="0"/>
              </a:spcBef>
              <a:spcAft>
                <a:spcPts val="0"/>
              </a:spcAft>
              <a:buClr>
                <a:schemeClr val="dk1"/>
              </a:buClr>
              <a:buSzPct val="100000"/>
              <a:buFont typeface="Arial"/>
              <a:buNone/>
              <a:tabLst/>
              <a:defRPr/>
            </a:pPr>
            <a:endParaRPr kumimoji="0" lang="en-GB" sz="32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9E4957FF-C734-F27F-D6EA-5B2A7E8ACA3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35" y="681212"/>
            <a:ext cx="2175842" cy="6102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Image result for christmas pictures">
            <a:extLst>
              <a:ext uri="{FF2B5EF4-FFF2-40B4-BE49-F238E27FC236}">
                <a16:creationId xmlns:a16="http://schemas.microsoft.com/office/drawing/2014/main" id="{0A45ECA4-C8D4-A386-2C7A-28C16B2533B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2835592"/>
            <a:ext cx="2808312" cy="3041680"/>
          </a:xfrm>
          <a:prstGeom prst="rect">
            <a:avLst/>
          </a:prstGeom>
          <a:noFill/>
          <a:ln>
            <a:noFill/>
          </a:ln>
        </p:spPr>
      </p:pic>
    </p:spTree>
    <p:extLst>
      <p:ext uri="{BB962C8B-B14F-4D97-AF65-F5344CB8AC3E}">
        <p14:creationId xmlns:p14="http://schemas.microsoft.com/office/powerpoint/2010/main" val="372122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A2F31-9F33-70EF-2725-68F994B13C4E}"/>
              </a:ext>
            </a:extLst>
          </p:cNvPr>
          <p:cNvSpPr>
            <a:spLocks noGrp="1"/>
          </p:cNvSpPr>
          <p:nvPr>
            <p:ph type="title"/>
          </p:nvPr>
        </p:nvSpPr>
        <p:spPr/>
        <p:txBody>
          <a:bodyPr/>
          <a:lstStyle/>
          <a:p>
            <a:r>
              <a:rPr lang="en-US" sz="2400" b="1" dirty="0">
                <a:solidFill>
                  <a:srgbClr val="00B050"/>
                </a:solidFill>
                <a:latin typeface="Boucherie Block" panose="020F0502020204030204" pitchFamily="2" charset="0"/>
              </a:rPr>
              <a:t>If you have CLA on the SEN register – talk to the SENCo before the PEP meeting.</a:t>
            </a:r>
            <a:endParaRPr lang="en-GB" sz="2400" b="1" dirty="0">
              <a:solidFill>
                <a:srgbClr val="00B050"/>
              </a:solidFill>
              <a:latin typeface="Boucherie Block" panose="020F0502020204030204" pitchFamily="2" charset="0"/>
            </a:endParaRPr>
          </a:p>
        </p:txBody>
      </p:sp>
      <p:sp>
        <p:nvSpPr>
          <p:cNvPr id="3" name="Text Placeholder 2">
            <a:extLst>
              <a:ext uri="{FF2B5EF4-FFF2-40B4-BE49-F238E27FC236}">
                <a16:creationId xmlns:a16="http://schemas.microsoft.com/office/drawing/2014/main" id="{81F127F7-611E-EA08-E743-0F85CB5B57B7}"/>
              </a:ext>
            </a:extLst>
          </p:cNvPr>
          <p:cNvSpPr>
            <a:spLocks noGrp="1"/>
          </p:cNvSpPr>
          <p:nvPr>
            <p:ph type="body" idx="1"/>
          </p:nvPr>
        </p:nvSpPr>
        <p:spPr/>
        <p:txBody>
          <a:bodyPr/>
          <a:lstStyle/>
          <a:p>
            <a:pPr marL="0" lvl="0" indent="0">
              <a:lnSpc>
                <a:spcPct val="107000"/>
              </a:lnSpc>
              <a:spcAft>
                <a:spcPts val="800"/>
              </a:spcAft>
              <a:buNone/>
            </a:pPr>
            <a:r>
              <a:rPr lang="en-GB" sz="2000" b="1" kern="100" dirty="0">
                <a:effectLst/>
                <a:latin typeface="Baguet Script" panose="00000500000000000000" pitchFamily="2" charset="0"/>
                <a:ea typeface="Aptos" panose="020B0004020202020204" pitchFamily="34" charset="0"/>
                <a:cs typeface="Times New Roman" panose="02020603050405020304" pitchFamily="18" charset="0"/>
              </a:rPr>
              <a:t>From the PEP document:</a:t>
            </a:r>
          </a:p>
          <a:p>
            <a:pPr marL="342900" lvl="0" indent="-342900">
              <a:lnSpc>
                <a:spcPct val="107000"/>
              </a:lnSpc>
              <a:spcAft>
                <a:spcPts val="800"/>
              </a:spcAft>
              <a:buFont typeface="Symbol" panose="05050102010706020507" pitchFamily="18" charset="2"/>
              <a:buChar char=""/>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Special Education Needs - EHCP Provision/Support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Does this child/young person have special education needs</a:t>
            </a:r>
            <a:r>
              <a:rPr lang="en-GB" sz="2400" b="1" kern="100" dirty="0">
                <a:effectLst/>
                <a:latin typeface="Aptos" panose="020B0004020202020204" pitchFamily="34" charset="0"/>
                <a:ea typeface="Aptos" panose="020B0004020202020204" pitchFamily="34" charset="0"/>
                <a:cs typeface="Times New Roman" panose="02020603050405020304" pitchFamily="18" charset="0"/>
              </a:rPr>
              <a:t>?</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400" kern="100" dirty="0">
                <a:effectLst/>
                <a:latin typeface="Dreaming Outloud Pro" panose="03050502040302030504" pitchFamily="66" charset="0"/>
                <a:ea typeface="Aptos" panose="020B0004020202020204" pitchFamily="34" charset="0"/>
                <a:cs typeface="Dreaming Outloud Pro" panose="03050502040302030504" pitchFamily="66" charset="0"/>
              </a:rPr>
              <a:t>Yes or no</a:t>
            </a:r>
          </a:p>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If so, please select the correct code of practice stage.</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400" kern="100" dirty="0">
                <a:effectLst/>
                <a:latin typeface="Dreaming Outloud Pro" panose="03050502040302030504" pitchFamily="66" charset="0"/>
                <a:ea typeface="Aptos" panose="020B0004020202020204" pitchFamily="34" charset="0"/>
                <a:cs typeface="Dreaming Outloud Pro" panose="03050502040302030504" pitchFamily="66" charset="0"/>
              </a:rPr>
              <a:t>SEN support (k), EHCP</a:t>
            </a:r>
          </a:p>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If this child/young person has an Education Health and Care Plan (EHCP) </a:t>
            </a:r>
            <a:r>
              <a:rPr lang="en-GB" sz="18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or SEND support plan</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 please identify primary need. </a:t>
            </a:r>
            <a:r>
              <a:rPr lang="en-GB" sz="2400" kern="100" dirty="0">
                <a:effectLst/>
                <a:latin typeface="Dreaming Outloud Pro" panose="03050502040302030504" pitchFamily="66" charset="0"/>
                <a:ea typeface="Aptos" panose="020B0004020202020204" pitchFamily="34" charset="0"/>
                <a:cs typeface="Dreaming Outloud Pro" panose="03050502040302030504" pitchFamily="66" charset="0"/>
              </a:rPr>
              <a:t>Drop down list – select best fit</a:t>
            </a:r>
          </a:p>
          <a:p>
            <a:endParaRPr lang="en-GB" dirty="0"/>
          </a:p>
        </p:txBody>
      </p:sp>
      <p:pic>
        <p:nvPicPr>
          <p:cNvPr id="4" name="Picture 3">
            <a:extLst>
              <a:ext uri="{FF2B5EF4-FFF2-40B4-BE49-F238E27FC236}">
                <a16:creationId xmlns:a16="http://schemas.microsoft.com/office/drawing/2014/main" id="{E854E5B0-E22F-F58D-7B0A-96DCDFB2DA6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801" y="1988840"/>
            <a:ext cx="571500" cy="737235"/>
          </a:xfrm>
          <a:prstGeom prst="rect">
            <a:avLst/>
          </a:prstGeom>
          <a:noFill/>
          <a:ln>
            <a:noFill/>
          </a:ln>
        </p:spPr>
      </p:pic>
    </p:spTree>
    <p:extLst>
      <p:ext uri="{BB962C8B-B14F-4D97-AF65-F5344CB8AC3E}">
        <p14:creationId xmlns:p14="http://schemas.microsoft.com/office/powerpoint/2010/main" val="105457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14B716-5274-5AD4-3010-897497D955BE}"/>
              </a:ext>
            </a:extLst>
          </p:cNvPr>
          <p:cNvSpPr>
            <a:spLocks noGrp="1"/>
          </p:cNvSpPr>
          <p:nvPr>
            <p:ph type="title" idx="4294967295"/>
          </p:nvPr>
        </p:nvSpPr>
        <p:spPr>
          <a:xfrm>
            <a:off x="1417638" y="1412875"/>
            <a:ext cx="7269162" cy="4713288"/>
          </a:xfrm>
          <a:prstGeom prst="rect">
            <a:avLst/>
          </a:prstGeom>
          <a:noFill/>
          <a:ln>
            <a:noFill/>
            <a:prstDash/>
          </a:ln>
          <a:effectLst/>
        </p:spPr>
        <p:txBody>
          <a:bodyPr rot="0" spcFirstLastPara="0" vertOverflow="overflow" horzOverflow="overflow" vert="horz" wrap="square" lIns="91425" tIns="91425" rIns="91425" bIns="91425" numCol="1" spcCol="0" rtlCol="0" fromWordArt="0" anchor="t" anchorCtr="0" forceAA="0" compatLnSpc="1">
            <a:prstTxWarp prst="textNoShape">
              <a:avLst/>
            </a:prstTxWarp>
            <a:noAutofit/>
          </a:bodyPr>
          <a:lstStyle/>
          <a:p>
            <a:pPr marL="342900" marR="0" lvl="0" indent="-139700" algn="l" defTabSz="914400" rtl="0" eaLnBrk="1" fontAlgn="auto" latinLnBrk="0" hangingPunct="1">
              <a:lnSpc>
                <a:spcPct val="107000"/>
              </a:lnSpc>
              <a:spcBef>
                <a:spcPts val="640"/>
              </a:spcBef>
              <a:spcAft>
                <a:spcPts val="800"/>
              </a:spcAft>
              <a:buClr>
                <a:schemeClr val="dk1"/>
              </a:buClr>
              <a:buSzPct val="100000"/>
              <a:buFont typeface="Arial"/>
              <a:buChar char="•"/>
              <a:tabLst/>
              <a:defRPr/>
            </a:pPr>
            <a:r>
              <a:rPr kumimoji="0" lang="en-GB" sz="1800" b="1" i="0" u="none" strike="noStrike" kern="100" cap="none" spc="0" normalizeH="0" baseline="0" noProof="0" dirty="0">
                <a:ln>
                  <a:noFill/>
                </a:ln>
                <a:solidFill>
                  <a:schemeClr val="dk1"/>
                </a:solidFill>
                <a:effectLst/>
                <a:uLnTx/>
                <a:uFillTx/>
                <a:latin typeface="Aptos" panose="020B0004020202020204" pitchFamily="34" charset="0"/>
                <a:ea typeface="Aptos" panose="020B0004020202020204" pitchFamily="34" charset="0"/>
                <a:cs typeface="Times New Roman" panose="02020603050405020304" pitchFamily="18" charset="0"/>
                <a:sym typeface="Calibri"/>
              </a:rPr>
              <a:t>Has the EHCP or other SEND support plans been uploaded into the child's documents section? </a:t>
            </a:r>
            <a:r>
              <a:rPr kumimoji="0" lang="en-GB" sz="2000" b="0" i="1" u="none" strike="noStrike" kern="100" cap="none" spc="0" normalizeH="0" baseline="0" noProof="0" dirty="0">
                <a:ln>
                  <a:noFill/>
                </a:ln>
                <a:solidFill>
                  <a:schemeClr val="dk1"/>
                </a:solidFill>
                <a:effectLst/>
                <a:uLnTx/>
                <a:uFillTx/>
                <a:latin typeface="Dreaming Outloud Pro" panose="03050502040302030504" pitchFamily="66" charset="0"/>
                <a:ea typeface="Aptos" panose="020B0004020202020204" pitchFamily="34" charset="0"/>
                <a:cs typeface="Dreaming Outloud Pro" panose="03050502040302030504" pitchFamily="66" charset="0"/>
                <a:sym typeface="Calibri"/>
              </a:rPr>
              <a:t>Most recent final EHCP, Annual review documents (only once a year), IEP, IPM, pupil passport – whatever you call the document in your setting (termly)</a:t>
            </a:r>
            <a:endParaRPr kumimoji="0" lang="en-GB" sz="2000" b="0" i="0" u="none" strike="noStrike" kern="100" cap="none" spc="0" normalizeH="0" baseline="0" noProof="0" dirty="0">
              <a:ln>
                <a:noFill/>
              </a:ln>
              <a:solidFill>
                <a:schemeClr val="dk1"/>
              </a:solidFill>
              <a:effectLst/>
              <a:uLnTx/>
              <a:uFillTx/>
              <a:latin typeface="Dreaming Outloud Pro" panose="03050502040302030504" pitchFamily="66" charset="0"/>
              <a:ea typeface="Aptos" panose="020B0004020202020204" pitchFamily="34" charset="0"/>
              <a:cs typeface="Dreaming Outloud Pro" panose="03050502040302030504" pitchFamily="66" charset="0"/>
              <a:sym typeface="Calibri"/>
            </a:endParaRPr>
          </a:p>
          <a:p>
            <a:pPr marL="342900" marR="0" lvl="0" indent="-139700" algn="l" defTabSz="914400" rtl="0" eaLnBrk="1" fontAlgn="auto" latinLnBrk="0" hangingPunct="1">
              <a:lnSpc>
                <a:spcPct val="107000"/>
              </a:lnSpc>
              <a:spcBef>
                <a:spcPts val="640"/>
              </a:spcBef>
              <a:spcAft>
                <a:spcPts val="800"/>
              </a:spcAft>
              <a:buClr>
                <a:schemeClr val="dk1"/>
              </a:buClr>
              <a:buSzPct val="100000"/>
              <a:buFont typeface="Arial"/>
              <a:buChar char="•"/>
              <a:tabLst/>
              <a:defRPr/>
            </a:pPr>
            <a:r>
              <a:rPr kumimoji="0" lang="en-GB" sz="1800" b="1" i="0" u="none" strike="noStrike" kern="100" cap="none" spc="0" normalizeH="0" baseline="0" noProof="0" dirty="0">
                <a:ln>
                  <a:noFill/>
                </a:ln>
                <a:solidFill>
                  <a:schemeClr val="dk1"/>
                </a:solidFill>
                <a:effectLst/>
                <a:uLnTx/>
                <a:uFillTx/>
                <a:latin typeface="Aptos" panose="020B0004020202020204" pitchFamily="34" charset="0"/>
                <a:ea typeface="Aptos" panose="020B0004020202020204" pitchFamily="34" charset="0"/>
                <a:cs typeface="Times New Roman" panose="02020603050405020304" pitchFamily="18" charset="0"/>
                <a:sym typeface="Calibri"/>
              </a:rPr>
              <a:t>When is the SEND/EHCP support plan due to be reviewed? </a:t>
            </a:r>
            <a:r>
              <a:rPr kumimoji="0" lang="en-GB" sz="2000" b="0" i="1" u="none" strike="noStrike" kern="100" cap="none" spc="0" normalizeH="0" baseline="0" noProof="0" dirty="0">
                <a:ln>
                  <a:noFill/>
                </a:ln>
                <a:solidFill>
                  <a:schemeClr val="dk1"/>
                </a:solidFill>
                <a:effectLst/>
                <a:uLnTx/>
                <a:uFillTx/>
                <a:latin typeface="Dreaming Outloud Pro" panose="03050502040302030504" pitchFamily="66" charset="0"/>
                <a:ea typeface="Aptos" panose="020B0004020202020204" pitchFamily="34" charset="0"/>
                <a:cs typeface="Dreaming Outloud Pro" panose="03050502040302030504" pitchFamily="66" charset="0"/>
                <a:sym typeface="Calibri"/>
              </a:rPr>
              <a:t>EHCP AR date, IEP will be reviewed every term – please provide the date.</a:t>
            </a:r>
            <a:endParaRPr kumimoji="0" lang="en-GB" sz="2000" b="0" i="0" u="none" strike="noStrike" kern="100" cap="none" spc="0" normalizeH="0" baseline="0" noProof="0" dirty="0">
              <a:ln>
                <a:noFill/>
              </a:ln>
              <a:solidFill>
                <a:schemeClr val="dk1"/>
              </a:solidFill>
              <a:effectLst/>
              <a:uLnTx/>
              <a:uFillTx/>
              <a:latin typeface="Dreaming Outloud Pro" panose="03050502040302030504" pitchFamily="66" charset="0"/>
              <a:ea typeface="Aptos" panose="020B0004020202020204" pitchFamily="34" charset="0"/>
              <a:cs typeface="Dreaming Outloud Pro" panose="03050502040302030504" pitchFamily="66" charset="0"/>
              <a:sym typeface="Calibri"/>
            </a:endParaRPr>
          </a:p>
          <a:p>
            <a:pPr marL="342900" marR="0" lvl="0" indent="-139700" algn="l" defTabSz="914400" rtl="0" eaLnBrk="1" fontAlgn="auto" latinLnBrk="0" hangingPunct="1">
              <a:lnSpc>
                <a:spcPct val="107000"/>
              </a:lnSpc>
              <a:spcBef>
                <a:spcPts val="640"/>
              </a:spcBef>
              <a:spcAft>
                <a:spcPts val="800"/>
              </a:spcAft>
              <a:buClr>
                <a:schemeClr val="dk1"/>
              </a:buClr>
              <a:buSzPct val="100000"/>
              <a:buFont typeface="Arial"/>
              <a:buChar char="•"/>
              <a:tabLst/>
              <a:defRPr/>
            </a:pPr>
            <a:r>
              <a:rPr kumimoji="0" lang="en-GB" sz="1800" b="1" i="0" u="none" strike="noStrike" kern="100" cap="none" spc="0" normalizeH="0" baseline="0" noProof="0" dirty="0">
                <a:ln>
                  <a:noFill/>
                </a:ln>
                <a:solidFill>
                  <a:schemeClr val="dk1"/>
                </a:solidFill>
                <a:effectLst/>
                <a:highlight>
                  <a:srgbClr val="FFFF00"/>
                </a:highlight>
                <a:uLnTx/>
                <a:uFillTx/>
                <a:latin typeface="Aptos" panose="020B0004020202020204" pitchFamily="34" charset="0"/>
                <a:ea typeface="Aptos" panose="020B0004020202020204" pitchFamily="34" charset="0"/>
                <a:cs typeface="Times New Roman" panose="02020603050405020304" pitchFamily="18" charset="0"/>
                <a:sym typeface="Calibri"/>
              </a:rPr>
              <a:t>Previous</a:t>
            </a:r>
            <a:r>
              <a:rPr kumimoji="0" lang="en-GB" sz="1800" b="1" i="0" u="none" strike="noStrike" kern="100" cap="none" spc="0" normalizeH="0" baseline="0" noProof="0" dirty="0">
                <a:ln>
                  <a:noFill/>
                </a:ln>
                <a:solidFill>
                  <a:schemeClr val="dk1"/>
                </a:solidFill>
                <a:effectLst/>
                <a:uLnTx/>
                <a:uFillTx/>
                <a:latin typeface="Aptos" panose="020B0004020202020204" pitchFamily="34" charset="0"/>
                <a:ea typeface="Aptos" panose="020B0004020202020204" pitchFamily="34" charset="0"/>
                <a:cs typeface="Times New Roman" panose="02020603050405020304" pitchFamily="18" charset="0"/>
                <a:sym typeface="Calibri"/>
              </a:rPr>
              <a:t> interventions and support - </a:t>
            </a:r>
            <a:r>
              <a:rPr kumimoji="0" lang="en-GB" sz="2000" b="0" i="0" u="none" strike="noStrike" kern="100" cap="none" spc="0" normalizeH="0" baseline="0" noProof="0" dirty="0">
                <a:ln>
                  <a:noFill/>
                </a:ln>
                <a:solidFill>
                  <a:schemeClr val="dk1"/>
                </a:solidFill>
                <a:effectLst/>
                <a:uLnTx/>
                <a:uFillTx/>
                <a:latin typeface="Dreaming Outloud Pro" panose="03050502040302030504" pitchFamily="66" charset="0"/>
                <a:ea typeface="Aptos" panose="020B0004020202020204" pitchFamily="34" charset="0"/>
                <a:cs typeface="Dreaming Outloud Pro" panose="03050502040302030504" pitchFamily="66" charset="0"/>
                <a:sym typeface="Calibri"/>
              </a:rPr>
              <a:t>The information is pre-populated from the previous PEP.</a:t>
            </a:r>
          </a:p>
          <a:p>
            <a:pPr marL="342900" marR="0" lvl="0" indent="-139700" algn="l" defTabSz="914400" rtl="0" eaLnBrk="1" fontAlgn="auto" latinLnBrk="0" hangingPunct="1">
              <a:lnSpc>
                <a:spcPct val="107000"/>
              </a:lnSpc>
              <a:spcBef>
                <a:spcPts val="640"/>
              </a:spcBef>
              <a:spcAft>
                <a:spcPts val="800"/>
              </a:spcAft>
              <a:buClr>
                <a:schemeClr val="dk1"/>
              </a:buClr>
              <a:buSzPct val="100000"/>
              <a:buFont typeface="Arial"/>
              <a:buChar char="•"/>
              <a:tabLst/>
              <a:defRPr/>
            </a:pPr>
            <a:r>
              <a:rPr kumimoji="0" lang="en-GB" sz="1800" b="1" i="0" u="none" strike="noStrike" kern="100" cap="none" spc="0" normalizeH="0" baseline="0" noProof="0" dirty="0">
                <a:ln>
                  <a:noFill/>
                </a:ln>
                <a:solidFill>
                  <a:schemeClr val="dk1"/>
                </a:solidFill>
                <a:effectLst/>
                <a:uLnTx/>
                <a:uFillTx/>
                <a:latin typeface="Aptos" panose="020B0004020202020204" pitchFamily="34" charset="0"/>
                <a:ea typeface="Aptos" panose="020B0004020202020204" pitchFamily="34" charset="0"/>
                <a:cs typeface="Times New Roman" panose="02020603050405020304" pitchFamily="18" charset="0"/>
                <a:sym typeface="Calibri"/>
              </a:rPr>
              <a:t>Interventions and support. If this child/young person has an EHCP or SEND support, you must identify the additional provision that is in place </a:t>
            </a:r>
            <a:r>
              <a:rPr kumimoji="0" lang="en-GB" sz="2000" b="0" i="0" u="none" strike="noStrike" kern="100" cap="none" spc="0" normalizeH="0" baseline="0" noProof="0" dirty="0">
                <a:ln>
                  <a:noFill/>
                </a:ln>
                <a:solidFill>
                  <a:schemeClr val="dk1"/>
                </a:solidFill>
                <a:effectLst/>
                <a:highlight>
                  <a:srgbClr val="FFFF00"/>
                </a:highlight>
                <a:uLnTx/>
                <a:uFillTx/>
                <a:latin typeface="Dreaming Outloud Pro" panose="03050502040302030504" pitchFamily="66" charset="0"/>
                <a:ea typeface="Aptos" panose="020B0004020202020204" pitchFamily="34" charset="0"/>
                <a:cs typeface="Dreaming Outloud Pro" panose="03050502040302030504" pitchFamily="66" charset="0"/>
                <a:sym typeface="Calibri"/>
              </a:rPr>
              <a:t>(update termly) </a:t>
            </a:r>
            <a:endParaRPr kumimoji="0" lang="en-GB" sz="2000" b="0" i="0" u="none" strike="noStrike" kern="100" cap="none" spc="0" normalizeH="0" baseline="0" noProof="0" dirty="0">
              <a:ln>
                <a:noFill/>
              </a:ln>
              <a:solidFill>
                <a:schemeClr val="dk1"/>
              </a:solidFill>
              <a:effectLst/>
              <a:uLnTx/>
              <a:uFillTx/>
              <a:latin typeface="Dreaming Outloud Pro" panose="03050502040302030504" pitchFamily="66" charset="0"/>
              <a:ea typeface="Aptos" panose="020B0004020202020204" pitchFamily="34" charset="0"/>
              <a:cs typeface="Dreaming Outloud Pro" panose="03050502040302030504" pitchFamily="66" charset="0"/>
              <a:sym typeface="Calibri"/>
            </a:endParaRP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endParaRPr kumimoji="0" lang="en-GB" sz="32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pic>
        <p:nvPicPr>
          <p:cNvPr id="4" name="Picture 3" descr="Image result for christmas clipart">
            <a:extLst>
              <a:ext uri="{FF2B5EF4-FFF2-40B4-BE49-F238E27FC236}">
                <a16:creationId xmlns:a16="http://schemas.microsoft.com/office/drawing/2014/main" id="{DC304BAD-8059-3622-5180-5562A19A00D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1763" y="5309553"/>
            <a:ext cx="790575" cy="816610"/>
          </a:xfrm>
          <a:prstGeom prst="rect">
            <a:avLst/>
          </a:prstGeom>
          <a:noFill/>
          <a:ln>
            <a:noFill/>
          </a:ln>
        </p:spPr>
      </p:pic>
    </p:spTree>
    <p:extLst>
      <p:ext uri="{BB962C8B-B14F-4D97-AF65-F5344CB8AC3E}">
        <p14:creationId xmlns:p14="http://schemas.microsoft.com/office/powerpoint/2010/main" val="858907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D728D2-4FD5-CE47-4D84-5DAEFCEAF884}"/>
              </a:ext>
            </a:extLst>
          </p:cNvPr>
          <p:cNvSpPr>
            <a:spLocks noGrp="1"/>
          </p:cNvSpPr>
          <p:nvPr>
            <p:ph type="title" idx="4294967295"/>
          </p:nvPr>
        </p:nvSpPr>
        <p:spPr>
          <a:xfrm>
            <a:off x="1417638" y="2166938"/>
            <a:ext cx="7269162" cy="3959225"/>
          </a:xfrm>
          <a:prstGeom prst="rect">
            <a:avLst/>
          </a:prstGeom>
          <a:noFill/>
          <a:ln>
            <a:noFill/>
            <a:prstDash/>
          </a:ln>
          <a:effectLst/>
        </p:spPr>
        <p:txBody>
          <a:bodyPr rot="0" spcFirstLastPara="0" vertOverflow="overflow" horzOverflow="overflow" vert="horz" wrap="square" lIns="91425" tIns="91425" rIns="91425" bIns="91425" numCol="1" spcCol="0" rtlCol="0" fromWordArt="0" anchor="t" anchorCtr="0" forceAA="0" compatLnSpc="1">
            <a:prstTxWarp prst="textNoShape">
              <a:avLst/>
            </a:prstTxWarp>
            <a:noAutofit/>
          </a:bodyPr>
          <a:lstStyle/>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800" b="1" i="0" u="none" strike="noStrike" kern="100" cap="none" spc="0" normalizeH="0" baseline="0" noProof="0" dirty="0">
                <a:ln>
                  <a:noFill/>
                </a:ln>
                <a:solidFill>
                  <a:schemeClr val="dk1"/>
                </a:solidFill>
                <a:effectLst/>
                <a:uLnTx/>
                <a:uFillTx/>
                <a:latin typeface="Aptos" panose="020B0004020202020204" pitchFamily="34" charset="0"/>
                <a:ea typeface="Aptos" panose="020B0004020202020204" pitchFamily="34" charset="0"/>
                <a:cs typeface="Times New Roman" panose="02020603050405020304" pitchFamily="18" charset="0"/>
                <a:sym typeface="Calibri"/>
              </a:rPr>
              <a:t>Additional information relating to SEND. </a:t>
            </a:r>
            <a:r>
              <a:rPr kumimoji="0" lang="en-GB" sz="2000" b="0" i="1" u="none" strike="noStrike" kern="100" cap="none" spc="0" normalizeH="0" baseline="0" noProof="0" dirty="0">
                <a:ln>
                  <a:noFill/>
                </a:ln>
                <a:solidFill>
                  <a:schemeClr val="dk1"/>
                </a:solidFill>
                <a:effectLst/>
                <a:uLnTx/>
                <a:uFillTx/>
                <a:latin typeface="Dreaming Outloud Pro" panose="03050502040302030504" pitchFamily="66" charset="0"/>
                <a:ea typeface="Aptos" panose="020B0004020202020204" pitchFamily="34" charset="0"/>
                <a:cs typeface="Dreaming Outloud Pro" panose="03050502040302030504" pitchFamily="66" charset="0"/>
                <a:sym typeface="Calibri"/>
              </a:rPr>
              <a:t>Details of SEN notional funding spend, costed provision maps </a:t>
            </a:r>
            <a:r>
              <a:rPr kumimoji="0" lang="en-GB" sz="2000" b="0" i="1" u="none" strike="noStrike" kern="100" cap="none" spc="0" normalizeH="0" baseline="0" noProof="0" dirty="0">
                <a:ln>
                  <a:noFill/>
                </a:ln>
                <a:solidFill>
                  <a:schemeClr val="dk1"/>
                </a:solidFill>
                <a:effectLst/>
                <a:highlight>
                  <a:srgbClr val="FFFF00"/>
                </a:highlight>
                <a:uLnTx/>
                <a:uFillTx/>
                <a:latin typeface="Dreaming Outloud Pro" panose="03050502040302030504" pitchFamily="66" charset="0"/>
                <a:ea typeface="Aptos" panose="020B0004020202020204" pitchFamily="34" charset="0"/>
                <a:cs typeface="Dreaming Outloud Pro" panose="03050502040302030504" pitchFamily="66" charset="0"/>
                <a:sym typeface="Calibri"/>
              </a:rPr>
              <a:t>to provide evidence for EHCNA requests and funding requests from the VS.</a:t>
            </a:r>
          </a:p>
          <a:p>
            <a:pPr marL="203200" marR="0" lvl="0" indent="0" algn="l" defTabSz="914400" rtl="0" eaLnBrk="1" fontAlgn="auto" latinLnBrk="0" hangingPunct="1">
              <a:lnSpc>
                <a:spcPct val="100000"/>
              </a:lnSpc>
              <a:spcBef>
                <a:spcPts val="640"/>
              </a:spcBef>
              <a:spcAft>
                <a:spcPts val="0"/>
              </a:spcAft>
              <a:buClr>
                <a:schemeClr val="dk1"/>
              </a:buClr>
              <a:buSzPct val="100000"/>
              <a:buFont typeface="Arial"/>
              <a:buNone/>
              <a:tabLst/>
              <a:defRPr/>
            </a:pPr>
            <a:endParaRPr kumimoji="0" lang="en-GB" sz="1800" b="0" i="1" u="none" strike="noStrike" kern="100" cap="none" spc="0" normalizeH="0" baseline="0" noProof="0" dirty="0">
              <a:ln>
                <a:noFill/>
              </a:ln>
              <a:solidFill>
                <a:schemeClr val="dk1"/>
              </a:solidFill>
              <a:effectLst/>
              <a:uLnTx/>
              <a:uFillTx/>
              <a:latin typeface="Aptos" panose="020B0004020202020204" pitchFamily="34" charset="0"/>
              <a:ea typeface="Aptos" panose="020B0004020202020204" pitchFamily="34" charset="0"/>
              <a:cs typeface="Times New Roman" panose="02020603050405020304" pitchFamily="18" charset="0"/>
              <a:sym typeface="Calibri"/>
            </a:endParaRPr>
          </a:p>
          <a:p>
            <a:pPr marL="203200" marR="0" lvl="0" indent="0" algn="ctr" defTabSz="914400" rtl="0" eaLnBrk="1" fontAlgn="auto" latinLnBrk="0" hangingPunct="1">
              <a:lnSpc>
                <a:spcPct val="100000"/>
              </a:lnSpc>
              <a:spcBef>
                <a:spcPts val="640"/>
              </a:spcBef>
              <a:spcAft>
                <a:spcPts val="0"/>
              </a:spcAft>
              <a:buClr>
                <a:schemeClr val="dk1"/>
              </a:buClr>
              <a:buSzPct val="100000"/>
              <a:buFont typeface="Arial"/>
              <a:buNone/>
              <a:tabLst/>
              <a:defRPr/>
            </a:pPr>
            <a:endParaRPr kumimoji="0" lang="en-GB" sz="1800" b="0" i="1" u="none" strike="noStrike" kern="100" cap="none" spc="0" normalizeH="0" baseline="0" noProof="0" dirty="0">
              <a:ln>
                <a:noFill/>
              </a:ln>
              <a:solidFill>
                <a:schemeClr val="dk1"/>
              </a:solidFill>
              <a:effectLst/>
              <a:uLnTx/>
              <a:uFillTx/>
              <a:latin typeface="Aptos" panose="020B0004020202020204" pitchFamily="34" charset="0"/>
              <a:ea typeface="Aptos" panose="020B0004020202020204" pitchFamily="34" charset="0"/>
              <a:cs typeface="Times New Roman" panose="02020603050405020304" pitchFamily="18" charset="0"/>
              <a:sym typeface="Calibri"/>
            </a:endParaRPr>
          </a:p>
          <a:p>
            <a:pPr marL="203200" marR="0" lvl="0" indent="0" algn="l" defTabSz="914400" rtl="0" eaLnBrk="1" fontAlgn="auto" latinLnBrk="0" hangingPunct="1">
              <a:lnSpc>
                <a:spcPct val="100000"/>
              </a:lnSpc>
              <a:spcBef>
                <a:spcPts val="640"/>
              </a:spcBef>
              <a:spcAft>
                <a:spcPts val="0"/>
              </a:spcAft>
              <a:buClr>
                <a:schemeClr val="dk1"/>
              </a:buClr>
              <a:buSzPct val="100000"/>
              <a:buFont typeface="Arial"/>
              <a:buNone/>
              <a:tabLst/>
              <a:defRPr/>
            </a:pPr>
            <a:endParaRPr kumimoji="0" lang="en-GB" sz="32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pic>
        <p:nvPicPr>
          <p:cNvPr id="4" name="Picture 3" descr="Image result for christmas clipart">
            <a:extLst>
              <a:ext uri="{FF2B5EF4-FFF2-40B4-BE49-F238E27FC236}">
                <a16:creationId xmlns:a16="http://schemas.microsoft.com/office/drawing/2014/main" id="{C5C31EC8-EC90-55F1-0966-D8B9BAFBFD2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3193426"/>
            <a:ext cx="2952328" cy="2791292"/>
          </a:xfrm>
          <a:prstGeom prst="rect">
            <a:avLst/>
          </a:prstGeom>
          <a:noFill/>
          <a:ln>
            <a:noFill/>
          </a:ln>
        </p:spPr>
      </p:pic>
    </p:spTree>
    <p:extLst>
      <p:ext uri="{BB962C8B-B14F-4D97-AF65-F5344CB8AC3E}">
        <p14:creationId xmlns:p14="http://schemas.microsoft.com/office/powerpoint/2010/main" val="262901009"/>
      </p:ext>
    </p:extLst>
  </p:cSld>
  <p:clrMapOvr>
    <a:masterClrMapping/>
  </p:clrMapOvr>
</p:sld>
</file>

<file path=ppt/theme/theme1.xml><?xml version="1.0" encoding="utf-8"?>
<a:theme xmlns:a="http://schemas.openxmlformats.org/drawingml/2006/main" name="pres6">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WCCColumns" ma:contentTypeID="0x010100E020779D2D1DE84296B97477F853117C00464673AA61C3DA45A6059937BCE5D52D" ma:contentTypeVersion="11" ma:contentTypeDescription="" ma:contentTypeScope="" ma:versionID="27bebd47a9d4d05089cab070e839566f">
  <xsd:schema xmlns:xsd="http://www.w3.org/2001/XMLSchema" xmlns:xs="http://www.w3.org/2001/XMLSchema" xmlns:p="http://schemas.microsoft.com/office/2006/metadata/properties" xmlns:ns2="8394a309-b766-4598-9079-5c90de564ad1" xmlns:ns3="1013bc89-e9f8-443a-8537-447806ae4d56" xmlns:ns4="70e987a4-ac28-43c9-8eb1-226a9a966c6e" targetNamespace="http://schemas.microsoft.com/office/2006/metadata/properties" ma:root="true" ma:fieldsID="876f54440eacb68e2b7597cfbbf87e86" ns2:_="" ns3:_="" ns4:_="">
    <xsd:import namespace="8394a309-b766-4598-9079-5c90de564ad1"/>
    <xsd:import namespace="1013bc89-e9f8-443a-8537-447806ae4d56"/>
    <xsd:import namespace="70e987a4-ac28-43c9-8eb1-226a9a966c6e"/>
    <xsd:element name="properties">
      <xsd:complexType>
        <xsd:sequence>
          <xsd:element name="documentManagement">
            <xsd:complexType>
              <xsd:all>
                <xsd:element ref="ns2:Business_x0020_Owner" minOccurs="0"/>
                <xsd:element ref="ns2:Review_x0020_Date" minOccurs="0"/>
                <xsd:element ref="ns2:Expiry_x0020_Date" minOccurs="0"/>
                <xsd:element ref="ns2:TaxCatchAllLabel" minOccurs="0"/>
                <xsd:element ref="ns2:TaxCatchAll" minOccurs="0"/>
                <xsd:element ref="ns2:h391b686c5a84dee911dc68cf1190ef4" minOccurs="0"/>
                <xsd:element ref="ns2:c4cdf6570482439b9c7b96f392c8a60b" minOccurs="0"/>
                <xsd:element ref="ns2:fab78a9ee9a9424792d764e9cb1998f2" minOccurs="0"/>
                <xsd:element ref="ns2:b96b2eea7c864110b50d4689788c735e" minOccurs="0"/>
                <xsd:element ref="ns2:l0a21930db29477aacff9255782f9a52" minOccurs="0"/>
                <xsd:element ref="ns3:f4ffc26c633c44a18c01b1c5231eec42" minOccurs="0"/>
                <xsd:element ref="ns4:SharedWithUsers" minOccurs="0"/>
                <xsd:element ref="ns4: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94a309-b766-4598-9079-5c90de564ad1" elementFormDefault="qualified">
    <xsd:import namespace="http://schemas.microsoft.com/office/2006/documentManagement/types"/>
    <xsd:import namespace="http://schemas.microsoft.com/office/infopath/2007/PartnerControls"/>
    <xsd:element name="Business_x0020_Owner" ma:index="3" nillable="true" ma:displayName="Business Owner" ma:list="UserInfo" ma:SharePointGroup="0" ma:internalName="Business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_x0020_Date" ma:index="4" nillable="true" ma:displayName="Review Date" ma:format="DateOnly" ma:internalName="Review_x0020_Date">
      <xsd:simpleType>
        <xsd:restriction base="dms:DateTime"/>
      </xsd:simpleType>
    </xsd:element>
    <xsd:element name="Expiry_x0020_Date" ma:index="5" nillable="true" ma:displayName="Expiry Date" ma:format="DateOnly" ma:internalName="Expiry_x0020_Date">
      <xsd:simpleType>
        <xsd:restriction base="dms:DateTime"/>
      </xsd:simpleType>
    </xsd:element>
    <xsd:element name="TaxCatchAllLabel" ma:index="10" nillable="true" ma:displayName="Taxonomy Catch All Column1" ma:description="" ma:hidden="true" ma:list="{0feaa9f6-1717-4de4-988e-60dfde7d77bd}" ma:internalName="TaxCatchAllLabel" ma:readOnly="true" ma:showField="CatchAllDataLabel" ma:web="8394a309-b766-4598-9079-5c90de564ad1">
      <xsd:complexType>
        <xsd:complexContent>
          <xsd:extension base="dms:MultiChoiceLookup">
            <xsd:sequence>
              <xsd:element name="Value" type="dms:Lookup" maxOccurs="unbounded" minOccurs="0" nillable="true"/>
            </xsd:sequence>
          </xsd:extension>
        </xsd:complexContent>
      </xsd:complexType>
    </xsd:element>
    <xsd:element name="TaxCatchAll" ma:index="11" nillable="true" ma:displayName="Taxonomy Catch All Column" ma:description="" ma:hidden="true" ma:list="{0feaa9f6-1717-4de4-988e-60dfde7d77bd}" ma:internalName="TaxCatchAll" ma:showField="CatchAllData" ma:web="8394a309-b766-4598-9079-5c90de564ad1">
      <xsd:complexType>
        <xsd:complexContent>
          <xsd:extension base="dms:MultiChoiceLookup">
            <xsd:sequence>
              <xsd:element name="Value" type="dms:Lookup" maxOccurs="unbounded" minOccurs="0" nillable="true"/>
            </xsd:sequence>
          </xsd:extension>
        </xsd:complexContent>
      </xsd:complexType>
    </xsd:element>
    <xsd:element name="h391b686c5a84dee911dc68cf1190ef4" ma:index="13" nillable="true" ma:taxonomy="true" ma:internalName="h391b686c5a84dee911dc68cf1190ef4" ma:taxonomyFieldName="Directorate" ma:displayName="Directorate" ma:default="" ma:fieldId="{1391b686-c5a8-4dee-911d-c68cf1190ef4}" ma:taxonomyMulti="true" ma:sspId="69055dc2-26ad-43de-a66d-de702ec6dd99" ma:termSetId="16a7a577-1eee-4d6d-8ed9-a58880da326d" ma:anchorId="00000000-0000-0000-0000-000000000000" ma:open="false" ma:isKeyword="false">
      <xsd:complexType>
        <xsd:sequence>
          <xsd:element ref="pc:Terms" minOccurs="0" maxOccurs="1"/>
        </xsd:sequence>
      </xsd:complexType>
    </xsd:element>
    <xsd:element name="c4cdf6570482439b9c7b96f392c8a60b" ma:index="14" nillable="true" ma:taxonomy="true" ma:internalName="c4cdf6570482439b9c7b96f392c8a60b" ma:taxonomyFieldName="Audience1" ma:displayName="Audience" ma:default="" ma:fieldId="{c4cdf657-0482-439b-9c7b-96f392c8a60b}" ma:sspId="69055dc2-26ad-43de-a66d-de702ec6dd99" ma:termSetId="70c80303-2b48-4a78-beae-42873756bf65" ma:anchorId="00000000-0000-0000-0000-000000000000" ma:open="false" ma:isKeyword="false">
      <xsd:complexType>
        <xsd:sequence>
          <xsd:element ref="pc:Terms" minOccurs="0" maxOccurs="1"/>
        </xsd:sequence>
      </xsd:complexType>
    </xsd:element>
    <xsd:element name="fab78a9ee9a9424792d764e9cb1998f2" ma:index="15" nillable="true" ma:taxonomy="true" ma:internalName="fab78a9ee9a9424792d764e9cb1998f2" ma:taxonomyFieldName="Doc_x0020_Type" ma:displayName="Doc Type" ma:default="" ma:fieldId="{fab78a9e-e9a9-4247-92d7-64e9cb1998f2}" ma:sspId="69055dc2-26ad-43de-a66d-de702ec6dd99" ma:termSetId="889f3434-4809-4fd7-b63b-93a228e72cda" ma:anchorId="00000000-0000-0000-0000-000000000000" ma:open="false" ma:isKeyword="false">
      <xsd:complexType>
        <xsd:sequence>
          <xsd:element ref="pc:Terms" minOccurs="0" maxOccurs="1"/>
        </xsd:sequence>
      </xsd:complexType>
    </xsd:element>
    <xsd:element name="b96b2eea7c864110b50d4689788c735e" ma:index="18" nillable="true" ma:taxonomy="true" ma:internalName="b96b2eea7c864110b50d4689788c735e" ma:taxonomyFieldName="GlobalContentGroup" ma:displayName="GlobalContentGroup" ma:default="1;#CoreSection|0ab7bdd1-1d0e-4fa2-a235-2682401e7929" ma:fieldId="{b96b2eea-7c86-4110-b50d-4689788c735e}" ma:sspId="69055dc2-26ad-43de-a66d-de702ec6dd99" ma:termSetId="2c009ba2-29fb-40b3-af82-e58de27b00aa" ma:anchorId="00000000-0000-0000-0000-000000000000" ma:open="false" ma:isKeyword="false">
      <xsd:complexType>
        <xsd:sequence>
          <xsd:element ref="pc:Terms" minOccurs="0" maxOccurs="1"/>
        </xsd:sequence>
      </xsd:complexType>
    </xsd:element>
    <xsd:element name="l0a21930db29477aacff9255782f9a52" ma:index="20" nillable="true" ma:taxonomy="true" ma:internalName="l0a21930db29477aacff9255782f9a52" ma:taxonomyFieldName="WCC_x0020_Sections" ma:displayName="GlobalNavArea" ma:default="2;#Core Business|d570191a-953a-4de5-b0c7-cf484b96b14f" ma:fieldId="{50a21930-db29-477a-acff-9255782f9a52}" ma:taxonomyMulti="true" ma:sspId="69055dc2-26ad-43de-a66d-de702ec6dd99" ma:termSetId="62a3246a-01ff-4265-bd54-cd22e02d4f7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13bc89-e9f8-443a-8537-447806ae4d56" elementFormDefault="qualified">
    <xsd:import namespace="http://schemas.microsoft.com/office/2006/documentManagement/types"/>
    <xsd:import namespace="http://schemas.microsoft.com/office/infopath/2007/PartnerControls"/>
    <xsd:element name="f4ffc26c633c44a18c01b1c5231eec42" ma:index="24" nillable="true" ma:taxonomy="true" ma:internalName="f4ffc26c633c44a18c01b1c5231eec42" ma:taxonomyFieldName="Secondary_x0020_Term" ma:displayName="Secondary Term" ma:default="" ma:fieldId="{f4ffc26c-633c-44a1-8c01-b1c5231eec42}" ma:taxonomyMulti="true" ma:sspId="69055dc2-26ad-43de-a66d-de702ec6dd99" ma:termSetId="4f6a0d6f-1ee3-4355-babb-d9a1b32c3de5" ma:anchorId="00000000-0000-0000-0000-000000000000" ma:open="false" ma:isKeyword="false">
      <xsd:complexType>
        <xsd:sequence>
          <xsd:element ref="pc:Terms" minOccurs="0" maxOccurs="1"/>
        </xsd:sequence>
      </xsd:complex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e987a4-ac28-43c9-8eb1-226a9a966c6e"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usiness_x0020_Owner xmlns="8394a309-b766-4598-9079-5c90de564ad1">
      <UserInfo>
        <DisplayName/>
        <AccountId xsi:nil="true"/>
        <AccountType/>
      </UserInfo>
    </Business_x0020_Owner>
    <h391b686c5a84dee911dc68cf1190ef4 xmlns="8394a309-b766-4598-9079-5c90de564ad1">
      <Terms xmlns="http://schemas.microsoft.com/office/infopath/2007/PartnerControls"/>
    </h391b686c5a84dee911dc68cf1190ef4>
    <b96b2eea7c864110b50d4689788c735e xmlns="8394a309-b766-4598-9079-5c90de564ad1">
      <Terms xmlns="http://schemas.microsoft.com/office/infopath/2007/PartnerControls">
        <TermInfo xmlns="http://schemas.microsoft.com/office/infopath/2007/PartnerControls">
          <TermName xmlns="http://schemas.microsoft.com/office/infopath/2007/PartnerControls">CoreSection</TermName>
          <TermId xmlns="http://schemas.microsoft.com/office/infopath/2007/PartnerControls">0ab7bdd1-1d0e-4fa2-a235-2682401e7929</TermId>
        </TermInfo>
      </Terms>
    </b96b2eea7c864110b50d4689788c735e>
    <Expiry_x0020_Date xmlns="8394a309-b766-4598-9079-5c90de564ad1" xsi:nil="true"/>
    <Review_x0020_Date xmlns="8394a309-b766-4598-9079-5c90de564ad1" xsi:nil="true"/>
    <l0a21930db29477aacff9255782f9a52 xmlns="8394a309-b766-4598-9079-5c90de564ad1">
      <Terms xmlns="http://schemas.microsoft.com/office/infopath/2007/PartnerControls">
        <TermInfo xmlns="http://schemas.microsoft.com/office/infopath/2007/PartnerControls">
          <TermName xmlns="http://schemas.microsoft.com/office/infopath/2007/PartnerControls">Content and Communications</TermName>
          <TermId xmlns="http://schemas.microsoft.com/office/infopath/2007/PartnerControls">32b66cdb-b967-4985-a1b8-11226f209114</TermId>
        </TermInfo>
      </Terms>
    </l0a21930db29477aacff9255782f9a52>
    <f4ffc26c633c44a18c01b1c5231eec42 xmlns="1013bc89-e9f8-443a-8537-447806ae4d56">
      <Terms xmlns="http://schemas.microsoft.com/office/infopath/2007/PartnerControls">
        <TermInfo xmlns="http://schemas.microsoft.com/office/infopath/2007/PartnerControls">
          <TermName xmlns="http://schemas.microsoft.com/office/infopath/2007/PartnerControls">Accessibility</TermName>
          <TermId xmlns="http://schemas.microsoft.com/office/infopath/2007/PartnerControls">51ad912b-54fe-45e1-9045-9715435c73d2</TermId>
        </TermInfo>
      </Terms>
    </f4ffc26c633c44a18c01b1c5231eec42>
    <fab78a9ee9a9424792d764e9cb1998f2 xmlns="8394a309-b766-4598-9079-5c90de564ad1">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ae2dcda5-eacc-4f69-80bd-5dabdb504235</TermId>
        </TermInfo>
      </Terms>
    </fab78a9ee9a9424792d764e9cb1998f2>
    <TaxCatchAll xmlns="8394a309-b766-4598-9079-5c90de564ad1">
      <Value>6</Value>
      <Value>248</Value>
      <Value>149</Value>
      <Value>1</Value>
    </TaxCatchAll>
    <c4cdf6570482439b9c7b96f392c8a60b xmlns="8394a309-b766-4598-9079-5c90de564ad1">
      <Terms xmlns="http://schemas.microsoft.com/office/infopath/2007/PartnerControls"/>
    </c4cdf6570482439b9c7b96f392c8a60b>
  </documentManagement>
</p:properties>
</file>

<file path=customXml/itemProps1.xml><?xml version="1.0" encoding="utf-8"?>
<ds:datastoreItem xmlns:ds="http://schemas.openxmlformats.org/officeDocument/2006/customXml" ds:itemID="{BB8A366E-370B-4FDA-8AB1-A36AB7928814}">
  <ds:schemaRefs>
    <ds:schemaRef ds:uri="http://schemas.microsoft.com/sharepoint/v3/contenttype/forms"/>
  </ds:schemaRefs>
</ds:datastoreItem>
</file>

<file path=customXml/itemProps2.xml><?xml version="1.0" encoding="utf-8"?>
<ds:datastoreItem xmlns:ds="http://schemas.openxmlformats.org/officeDocument/2006/customXml" ds:itemID="{A04B41C0-9BEC-4A73-9F26-25F64B28E6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94a309-b766-4598-9079-5c90de564ad1"/>
    <ds:schemaRef ds:uri="1013bc89-e9f8-443a-8537-447806ae4d56"/>
    <ds:schemaRef ds:uri="70e987a4-ac28-43c9-8eb1-226a9a966c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45BA05-CFD6-4138-9FDD-9F7443B4E379}">
  <ds:schemaRefs>
    <ds:schemaRef ds:uri="1013bc89-e9f8-443a-8537-447806ae4d56"/>
    <ds:schemaRef ds:uri="70e987a4-ac28-43c9-8eb1-226a9a966c6e"/>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8394a309-b766-4598-9079-5c90de564ad1"/>
    <ds:schemaRef ds:uri="http://schemas.openxmlformats.org/package/2006/metadata/core-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408</TotalTime>
  <Words>958</Words>
  <Application>Microsoft Office PowerPoint</Application>
  <PresentationFormat>On-screen Show (4:3)</PresentationFormat>
  <Paragraphs>78</Paragraphs>
  <Slides>17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Aptos</vt:lpstr>
      <vt:lpstr>Arial</vt:lpstr>
      <vt:lpstr>Baguet Script</vt:lpstr>
      <vt:lpstr>Boucherie Block</vt:lpstr>
      <vt:lpstr>Calibri</vt:lpstr>
      <vt:lpstr>Calibri Light</vt:lpstr>
      <vt:lpstr>Dreaming Outloud Pro</vt:lpstr>
      <vt:lpstr>Symbol</vt:lpstr>
      <vt:lpstr>Verdana</vt:lpstr>
      <vt:lpstr>pres6</vt:lpstr>
      <vt:lpstr> Designated Teacher  Updates and Guidance Session Autumn 2024 </vt:lpstr>
      <vt:lpstr>Agenda Tuesday, 10th December 2024</vt:lpstr>
      <vt:lpstr>Pupil Voice &amp; Targets December 24  The aim of gathering the Pupil voice. Suggestions on gathering the Pupil Voice. Actions to take from views received.    </vt:lpstr>
      <vt:lpstr>The Virtual School really want to hear from children and young people about their personal experiences in their settings.  There are no rules around this, it is totally free hand and finding a way that suits the young person so they feel comfortable enough to engage with the process is key:  some thoughts around this are: Invite each and every child/young person along to the PEP meeting, it is their meeting after all.  They or you can then share their views, and they can be part of their plan.  If they do not wish to attend, then no formal interview/discussion is required.   You do not have to follow a specific format.  If a setting is not being attended and the young person does not wish to attend their meeting, then their views could be gathered and shared by another professional.        </vt:lpstr>
      <vt:lpstr>If something is shared that requires further action, the box below should be completed by the DT.      Website for PEP related guidance: www.worcestershire.gov.uk/council-services/schools-education-and-learning/virtual-school/virtual-school-personal-education-plan  </vt:lpstr>
      <vt:lpstr>DT/SENCO Coordination December 24  </vt:lpstr>
      <vt:lpstr>If you have CLA on the SEN register – talk to the SENCo before the PEP meeting.</vt:lpstr>
      <vt:lpstr>Has the EHCP or other SEND support plans been uploaded into the child's documents section? Most recent final EHCP, Annual review documents (only once a year), IEP, IPM, pupil passport – whatever you call the document in your setting (termly) When is the SEND/EHCP support plan due to be reviewed? EHCP AR date, IEP will be reviewed every term – please provide the date. Previous interventions and support - The information is pre-populated from the previous PEP. Interventions and support. If this child/young person has an EHCP or SEND support, you must identify the additional provision that is in place (update termly)  </vt:lpstr>
      <vt:lpstr>Additional information relating to SEND. Details of SEN notional funding spend, costed provision maps to provide evidence for EHCNA requests and funding requests from the VS.   </vt:lpstr>
      <vt:lpstr>    SEN &amp; Additional PP+</vt:lpstr>
      <vt:lpstr>From Education bulletin 191 - 05/12/2024 </vt:lpstr>
      <vt:lpstr>From Education bulletin 191 - 05/12/2024 continued…</vt:lpstr>
      <vt:lpstr>13</vt:lpstr>
      <vt:lpstr>Makaton advent calendar</vt:lpstr>
      <vt:lpstr>SEND Updates Any questions about SEND? Your chance to ask anything that has been niggling with you – no such thing as a silly question! Anything you would like training on that the Virtual School can support with?  </vt:lpstr>
      <vt:lpstr>PEP Updates Data recording Baselines &amp; Outcomes </vt:lpstr>
      <vt:lpstr>Slide 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Template PowerPoint</dc:title>
  <dc:creator>Stevens, Jo</dc:creator>
  <cp:lastModifiedBy>James, Beccy</cp:lastModifiedBy>
  <cp:revision>12</cp:revision>
  <dcterms:modified xsi:type="dcterms:W3CDTF">2025-01-14T08:23:47Z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0x010100E020779D2D1DE84296B97477F853117C00464673AA61C3DA45A6059937BCE5D52D</vt:lpwstr>
  </property>
  <property fmtid="{D5CDD505-2E9C-101B-9397-08002B2CF9AE}" pid="3" name="GlobalContentGroup">
    <vt:lpwstr>1;#CoreSection|0ab7bdd1-1d0e-4fa2-a235-2682401e7929</vt:lpwstr>
  </property>
  <property fmtid="{D5CDD505-2E9C-101B-9397-08002B2CF9AE}" pid="4" name="Audience1">
    <vt:lpwstr/>
  </property>
  <property fmtid="{D5CDD505-2E9C-101B-9397-08002B2CF9AE}" pid="5" name="Directorate">
    <vt:lpwstr/>
  </property>
  <property fmtid="{D5CDD505-2E9C-101B-9397-08002B2CF9AE}" pid="6" name="Doc Type">
    <vt:lpwstr>6;#Template|ae2dcda5-eacc-4f69-80bd-5dabdb504235</vt:lpwstr>
  </property>
  <property fmtid="{D5CDD505-2E9C-101B-9397-08002B2CF9AE}" pid="7" name="Secondary Term">
    <vt:lpwstr>248;#Accessibility|51ad912b-54fe-45e1-9045-9715435c73d2</vt:lpwstr>
  </property>
  <property fmtid="{D5CDD505-2E9C-101B-9397-08002B2CF9AE}" pid="8" name="WCC Sections">
    <vt:lpwstr>149;#Content and Communications|32b66cdb-b967-4985-a1b8-11226f209114</vt:lpwstr>
  </property>
</Properties>
</file>