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sldIdLst>
    <p:sldId id="282" r:id="rId2"/>
    <p:sldId id="283" r:id="rId3"/>
    <p:sldId id="284" r:id="rId4"/>
    <p:sldId id="285" r:id="rId5"/>
    <p:sldId id="286" r:id="rId6"/>
    <p:sldId id="287" r:id="rId7"/>
    <p:sldId id="289" r:id="rId8"/>
    <p:sldId id="290" r:id="rId9"/>
    <p:sldId id="291" r:id="rId10"/>
    <p:sldId id="292" r:id="rId11"/>
    <p:sldId id="293" r:id="rId12"/>
    <p:sldId id="295" r:id="rId13"/>
    <p:sldId id="297" r:id="rId14"/>
    <p:sldId id="298" r:id="rId15"/>
    <p:sldId id="299" r:id="rId16"/>
    <p:sldId id="300" r:id="rId17"/>
    <p:sldId id="303" r:id="rId18"/>
    <p:sldId id="304" r:id="rId19"/>
    <p:sldId id="305" r:id="rId20"/>
    <p:sldId id="306" r:id="rId21"/>
    <p:sldId id="307" r:id="rId22"/>
    <p:sldId id="29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AA1"/>
    <a:srgbClr val="0070C0"/>
    <a:srgbClr val="26B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5033" autoAdjust="0"/>
  </p:normalViewPr>
  <p:slideViewPr>
    <p:cSldViewPr>
      <p:cViewPr varScale="1">
        <p:scale>
          <a:sx n="78" d="100"/>
          <a:sy n="78" d="100"/>
        </p:scale>
        <p:origin x="159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2742E-85D7-4B99-97D0-0CFE29F55184}" type="datetimeFigureOut">
              <a:rPr lang="en-GB" smtClean="0"/>
              <a:t>23/07/2024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0C5C8-599B-4209-B48B-1DC40F1C21E0}" type="slidenum">
              <a:rPr lang="en-GB" smtClean="0"/>
              <a:t>‹#›</a:t>
            </a:fld>
            <a:endParaRPr lang="en-GB"/>
          </a:p>
        </p:txBody>
      </p:sp>
    </p:spTree>
    <p:extLst>
      <p:ext uri="{BB962C8B-B14F-4D97-AF65-F5344CB8AC3E}">
        <p14:creationId xmlns:p14="http://schemas.microsoft.com/office/powerpoint/2010/main" val="490781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latin typeface="Arial" panose="020B0604020202020204" pitchFamily="34" charset="0"/>
                <a:cs typeface="Arial" panose="020B0604020202020204" pitchFamily="34" charset="0"/>
              </a:rPr>
              <a:t>Size of the scheme - </a:t>
            </a:r>
            <a:r>
              <a:rPr lang="en-GB" b="1" dirty="0">
                <a:latin typeface="Arial" panose="020B0604020202020204" pitchFamily="34" charset="0"/>
                <a:cs typeface="Arial" panose="020B0604020202020204" pitchFamily="34" charset="0"/>
              </a:rPr>
              <a:t>115 Individuals and 84 Providers across Worcestershire  </a:t>
            </a:r>
          </a:p>
          <a:p>
            <a:endParaRPr lang="en-GB" dirty="0"/>
          </a:p>
        </p:txBody>
      </p:sp>
      <p:sp>
        <p:nvSpPr>
          <p:cNvPr id="4" name="Slide Number Placeholder 3"/>
          <p:cNvSpPr>
            <a:spLocks noGrp="1"/>
          </p:cNvSpPr>
          <p:nvPr>
            <p:ph type="sldNum" sz="quarter" idx="5"/>
          </p:nvPr>
        </p:nvSpPr>
        <p:spPr/>
        <p:txBody>
          <a:bodyPr/>
          <a:lstStyle/>
          <a:p>
            <a:fld id="{BFA0C5C8-599B-4209-B48B-1DC40F1C21E0}" type="slidenum">
              <a:rPr lang="en-GB" smtClean="0"/>
              <a:t>22</a:t>
            </a:fld>
            <a:endParaRPr lang="en-GB"/>
          </a:p>
        </p:txBody>
      </p:sp>
    </p:spTree>
    <p:extLst>
      <p:ext uri="{BB962C8B-B14F-4D97-AF65-F5344CB8AC3E}">
        <p14:creationId xmlns:p14="http://schemas.microsoft.com/office/powerpoint/2010/main" val="68286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A3EADB-6648-4C51-A3F8-F047B2C50343}"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D137E-7E5F-4906-9269-790ADB5120AE}" type="slidenum">
              <a:rPr lang="en-GB" smtClean="0"/>
              <a:t>‹#›</a:t>
            </a:fld>
            <a:endParaRPr lang="en-GB"/>
          </a:p>
        </p:txBody>
      </p:sp>
    </p:spTree>
    <p:extLst>
      <p:ext uri="{BB962C8B-B14F-4D97-AF65-F5344CB8AC3E}">
        <p14:creationId xmlns:p14="http://schemas.microsoft.com/office/powerpoint/2010/main" val="3374314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A3EADB-6648-4C51-A3F8-F047B2C50343}"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D137E-7E5F-4906-9269-790ADB5120AE}" type="slidenum">
              <a:rPr lang="en-GB" smtClean="0"/>
              <a:t>‹#›</a:t>
            </a:fld>
            <a:endParaRPr lang="en-GB"/>
          </a:p>
        </p:txBody>
      </p:sp>
    </p:spTree>
    <p:extLst>
      <p:ext uri="{BB962C8B-B14F-4D97-AF65-F5344CB8AC3E}">
        <p14:creationId xmlns:p14="http://schemas.microsoft.com/office/powerpoint/2010/main" val="219173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A3EADB-6648-4C51-A3F8-F047B2C50343}"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D137E-7E5F-4906-9269-790ADB5120AE}" type="slidenum">
              <a:rPr lang="en-GB" smtClean="0"/>
              <a:t>‹#›</a:t>
            </a:fld>
            <a:endParaRPr lang="en-GB"/>
          </a:p>
        </p:txBody>
      </p:sp>
    </p:spTree>
    <p:extLst>
      <p:ext uri="{BB962C8B-B14F-4D97-AF65-F5344CB8AC3E}">
        <p14:creationId xmlns:p14="http://schemas.microsoft.com/office/powerpoint/2010/main" val="244378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A3EADB-6648-4C51-A3F8-F047B2C50343}"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D137E-7E5F-4906-9269-790ADB5120AE}" type="slidenum">
              <a:rPr lang="en-GB" smtClean="0"/>
              <a:t>‹#›</a:t>
            </a:fld>
            <a:endParaRPr lang="en-GB"/>
          </a:p>
        </p:txBody>
      </p:sp>
    </p:spTree>
    <p:extLst>
      <p:ext uri="{BB962C8B-B14F-4D97-AF65-F5344CB8AC3E}">
        <p14:creationId xmlns:p14="http://schemas.microsoft.com/office/powerpoint/2010/main" val="313722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3EADB-6648-4C51-A3F8-F047B2C50343}" type="datetimeFigureOut">
              <a:rPr lang="en-GB" smtClean="0"/>
              <a:t>23/07/2024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D137E-7E5F-4906-9269-790ADB5120AE}" type="slidenum">
              <a:rPr lang="en-GB" smtClean="0"/>
              <a:t>‹#›</a:t>
            </a:fld>
            <a:endParaRPr lang="en-GB"/>
          </a:p>
        </p:txBody>
      </p:sp>
    </p:spTree>
    <p:extLst>
      <p:ext uri="{BB962C8B-B14F-4D97-AF65-F5344CB8AC3E}">
        <p14:creationId xmlns:p14="http://schemas.microsoft.com/office/powerpoint/2010/main" val="154712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A3EADB-6648-4C51-A3F8-F047B2C50343}" type="datetimeFigureOut">
              <a:rPr lang="en-GB" smtClean="0"/>
              <a:t>23/07/2024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2D137E-7E5F-4906-9269-790ADB5120AE}" type="slidenum">
              <a:rPr lang="en-GB" smtClean="0"/>
              <a:t>‹#›</a:t>
            </a:fld>
            <a:endParaRPr lang="en-GB"/>
          </a:p>
        </p:txBody>
      </p:sp>
    </p:spTree>
    <p:extLst>
      <p:ext uri="{BB962C8B-B14F-4D97-AF65-F5344CB8AC3E}">
        <p14:creationId xmlns:p14="http://schemas.microsoft.com/office/powerpoint/2010/main" val="360059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A3EADB-6648-4C51-A3F8-F047B2C50343}" type="datetimeFigureOut">
              <a:rPr lang="en-GB" smtClean="0"/>
              <a:t>23/07/2024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2D137E-7E5F-4906-9269-790ADB5120AE}" type="slidenum">
              <a:rPr lang="en-GB" smtClean="0"/>
              <a:t>‹#›</a:t>
            </a:fld>
            <a:endParaRPr lang="en-GB"/>
          </a:p>
        </p:txBody>
      </p:sp>
    </p:spTree>
    <p:extLst>
      <p:ext uri="{BB962C8B-B14F-4D97-AF65-F5344CB8AC3E}">
        <p14:creationId xmlns:p14="http://schemas.microsoft.com/office/powerpoint/2010/main" val="175922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A3EADB-6648-4C51-A3F8-F047B2C50343}" type="datetimeFigureOut">
              <a:rPr lang="en-GB" smtClean="0"/>
              <a:t>23/07/2024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2D137E-7E5F-4906-9269-790ADB5120AE}" type="slidenum">
              <a:rPr lang="en-GB" smtClean="0"/>
              <a:t>‹#›</a:t>
            </a:fld>
            <a:endParaRPr lang="en-GB"/>
          </a:p>
        </p:txBody>
      </p:sp>
    </p:spTree>
    <p:extLst>
      <p:ext uri="{BB962C8B-B14F-4D97-AF65-F5344CB8AC3E}">
        <p14:creationId xmlns:p14="http://schemas.microsoft.com/office/powerpoint/2010/main" val="376596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3EADB-6648-4C51-A3F8-F047B2C50343}" type="datetimeFigureOut">
              <a:rPr lang="en-GB" smtClean="0"/>
              <a:t>23/07/2024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2D137E-7E5F-4906-9269-790ADB5120AE}" type="slidenum">
              <a:rPr lang="en-GB" smtClean="0"/>
              <a:t>‹#›</a:t>
            </a:fld>
            <a:endParaRPr lang="en-GB"/>
          </a:p>
        </p:txBody>
      </p:sp>
    </p:spTree>
    <p:extLst>
      <p:ext uri="{BB962C8B-B14F-4D97-AF65-F5344CB8AC3E}">
        <p14:creationId xmlns:p14="http://schemas.microsoft.com/office/powerpoint/2010/main" val="393554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3EADB-6648-4C51-A3F8-F047B2C50343}" type="datetimeFigureOut">
              <a:rPr lang="en-GB" smtClean="0"/>
              <a:t>23/07/2024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2D137E-7E5F-4906-9269-790ADB5120AE}" type="slidenum">
              <a:rPr lang="en-GB" smtClean="0"/>
              <a:t>‹#›</a:t>
            </a:fld>
            <a:endParaRPr lang="en-GB"/>
          </a:p>
        </p:txBody>
      </p:sp>
    </p:spTree>
    <p:extLst>
      <p:ext uri="{BB962C8B-B14F-4D97-AF65-F5344CB8AC3E}">
        <p14:creationId xmlns:p14="http://schemas.microsoft.com/office/powerpoint/2010/main" val="240126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3EADB-6648-4C51-A3F8-F047B2C50343}" type="datetimeFigureOut">
              <a:rPr lang="en-GB" smtClean="0"/>
              <a:t>23/07/2024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2D137E-7E5F-4906-9269-790ADB5120AE}" type="slidenum">
              <a:rPr lang="en-GB" smtClean="0"/>
              <a:t>‹#›</a:t>
            </a:fld>
            <a:endParaRPr lang="en-GB"/>
          </a:p>
        </p:txBody>
      </p:sp>
    </p:spTree>
    <p:extLst>
      <p:ext uri="{BB962C8B-B14F-4D97-AF65-F5344CB8AC3E}">
        <p14:creationId xmlns:p14="http://schemas.microsoft.com/office/powerpoint/2010/main" val="369301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3EADB-6648-4C51-A3F8-F047B2C50343}" type="datetimeFigureOut">
              <a:rPr lang="en-GB" smtClean="0"/>
              <a:t>23/07/2024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D137E-7E5F-4906-9269-790ADB5120AE}" type="slidenum">
              <a:rPr lang="en-GB" smtClean="0"/>
              <a:t>‹#›</a:t>
            </a:fld>
            <a:endParaRPr lang="en-GB"/>
          </a:p>
        </p:txBody>
      </p:sp>
    </p:spTree>
    <p:extLst>
      <p:ext uri="{BB962C8B-B14F-4D97-AF65-F5344CB8AC3E}">
        <p14:creationId xmlns:p14="http://schemas.microsoft.com/office/powerpoint/2010/main" val="416853532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663708-7A65-4C9B-B555-468234CF842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489623"/>
            <a:ext cx="3312368" cy="2390033"/>
          </a:xfrm>
          <a:prstGeom prst="rect">
            <a:avLst/>
          </a:prstGeom>
          <a:effectLst>
            <a:glow rad="63500">
              <a:schemeClr val="accent1">
                <a:satMod val="175000"/>
                <a:alpha val="40000"/>
              </a:schemeClr>
            </a:glow>
            <a:innerShdw blurRad="63500" dist="50800" dir="18900000">
              <a:prstClr val="black">
                <a:alpha val="50000"/>
              </a:prstClr>
            </a:innerShdw>
            <a:softEdge rad="12700"/>
          </a:effectLst>
        </p:spPr>
      </p:pic>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pic>
        <p:nvPicPr>
          <p:cNvPr id="19" name="Content Placeholder 18">
            <a:extLst>
              <a:ext uri="{FF2B5EF4-FFF2-40B4-BE49-F238E27FC236}">
                <a16:creationId xmlns:a16="http://schemas.microsoft.com/office/drawing/2014/main" id="{E1086F86-EA0D-4A66-8E74-FD74780C2266}"/>
              </a:ext>
              <a:ext uri="{C183D7F6-B498-43B3-948B-1728B52AA6E4}">
                <adec:decorative xmlns:adec="http://schemas.microsoft.com/office/drawing/2017/decorative" val="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789558" y="943184"/>
            <a:ext cx="5564883" cy="2349502"/>
          </a:xfr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4179"/>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FF0B1FCA-E468-470B-82ED-229D8FE0C5D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3489623"/>
            <a:ext cx="3312368" cy="2390033"/>
          </a:xfrm>
          <a:prstGeom prst="rect">
            <a:avLst/>
          </a:prstGeom>
          <a:effectLst>
            <a:glow rad="63500">
              <a:schemeClr val="accent1">
                <a:satMod val="175000"/>
                <a:alpha val="40000"/>
              </a:schemeClr>
            </a:glow>
          </a:effectLst>
        </p:spPr>
      </p:pic>
      <p:sp>
        <p:nvSpPr>
          <p:cNvPr id="2" name="Title 1">
            <a:extLst>
              <a:ext uri="{FF2B5EF4-FFF2-40B4-BE49-F238E27FC236}">
                <a16:creationId xmlns:a16="http://schemas.microsoft.com/office/drawing/2014/main" id="{B2D5F968-C71E-FAB6-79A6-22F7AB8876C8}"/>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GB" dirty="0"/>
              <a:t>Shared Lives</a:t>
            </a:r>
          </a:p>
        </p:txBody>
      </p:sp>
    </p:spTree>
    <p:extLst>
      <p:ext uri="{BB962C8B-B14F-4D97-AF65-F5344CB8AC3E}">
        <p14:creationId xmlns:p14="http://schemas.microsoft.com/office/powerpoint/2010/main" val="369532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251520" y="0"/>
            <a:ext cx="5184576" cy="710952"/>
          </a:xfrm>
        </p:spPr>
        <p:txBody>
          <a:bodyPr>
            <a:normAutofit/>
          </a:bodyPr>
          <a:lstStyle/>
          <a:p>
            <a:pPr algn="l"/>
            <a:r>
              <a:rPr lang="en-GB" sz="3200" b="1" dirty="0">
                <a:ea typeface="+mn-ea"/>
                <a:cs typeface="Arial" panose="020B0604020202020204" pitchFamily="34" charset="0"/>
              </a:rPr>
              <a:t>Contract</a:t>
            </a:r>
            <a:r>
              <a:rPr lang="en-GB" sz="3200" dirty="0"/>
              <a:t> </a:t>
            </a:r>
            <a:endParaRPr lang="en-GB" sz="3200" b="1" dirty="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A30B3BB9-1548-4F8B-B707-7EDAB893F429}"/>
              </a:ext>
            </a:extLst>
          </p:cNvPr>
          <p:cNvSpPr>
            <a:spLocks noGrp="1"/>
          </p:cNvSpPr>
          <p:nvPr>
            <p:ph idx="1"/>
          </p:nvPr>
        </p:nvSpPr>
        <p:spPr>
          <a:xfrm>
            <a:off x="457200" y="1124744"/>
            <a:ext cx="8229600" cy="5001419"/>
          </a:xfrm>
        </p:spPr>
        <p:txBody>
          <a:bodyPr>
            <a:normAutofit lnSpcReduction="10000"/>
          </a:bodyPr>
          <a:lstStyle/>
          <a:p>
            <a:pPr>
              <a:buClr>
                <a:srgbClr val="26B9D1"/>
              </a:buClr>
              <a:buFont typeface="Wingdings" panose="05000000000000000000" pitchFamily="2" charset="2"/>
              <a:buChar char="Ø"/>
            </a:pPr>
            <a:r>
              <a:rPr lang="en-GB" sz="2800" dirty="0"/>
              <a:t>A contract is sent out after approval at Panel, which when returned enables the provider to be set up to receive fee payments.</a:t>
            </a:r>
          </a:p>
          <a:p>
            <a:pPr>
              <a:buClr>
                <a:srgbClr val="26B9D1"/>
              </a:buClr>
              <a:buFont typeface="Wingdings" panose="05000000000000000000" pitchFamily="2" charset="2"/>
              <a:buChar char="Ø"/>
            </a:pPr>
            <a:endParaRPr lang="en-GB" sz="2800" dirty="0"/>
          </a:p>
          <a:p>
            <a:pPr>
              <a:buClr>
                <a:srgbClr val="26B9D1"/>
              </a:buClr>
              <a:buFont typeface="Wingdings" panose="05000000000000000000" pitchFamily="2" charset="2"/>
              <a:buChar char="Ø"/>
            </a:pPr>
            <a:r>
              <a:rPr lang="en-GB" sz="2800" dirty="0"/>
              <a:t>Notice periods - 3 months for providers and 28 days for individuals placements.</a:t>
            </a:r>
          </a:p>
          <a:p>
            <a:pPr marL="0" indent="0">
              <a:buClr>
                <a:srgbClr val="26B9D1"/>
              </a:buClr>
              <a:buNone/>
            </a:pPr>
            <a:endParaRPr lang="en-GB" sz="2800" dirty="0"/>
          </a:p>
          <a:p>
            <a:pPr>
              <a:buClr>
                <a:srgbClr val="26B9D1"/>
              </a:buClr>
              <a:buFont typeface="Wingdings" panose="05000000000000000000" pitchFamily="2" charset="2"/>
              <a:buChar char="Ø"/>
            </a:pPr>
            <a:r>
              <a:rPr lang="en-GB" sz="2800" dirty="0"/>
              <a:t>Informing the scheme when away from home.</a:t>
            </a:r>
          </a:p>
          <a:p>
            <a:pPr>
              <a:buClr>
                <a:srgbClr val="26B9D1"/>
              </a:buClr>
              <a:buFont typeface="Wingdings" panose="05000000000000000000" pitchFamily="2" charset="2"/>
              <a:buChar char="Ø"/>
            </a:pPr>
            <a:endParaRPr lang="en-GB" sz="2800" dirty="0"/>
          </a:p>
          <a:p>
            <a:pPr>
              <a:buClr>
                <a:srgbClr val="26B9D1"/>
              </a:buClr>
              <a:buFont typeface="Wingdings" panose="05000000000000000000" pitchFamily="2" charset="2"/>
              <a:buChar char="Ø"/>
            </a:pPr>
            <a:r>
              <a:rPr lang="en-GB" sz="2800" dirty="0"/>
              <a:t>Informing the scheme of any near misses, accidents or incidents.</a:t>
            </a:r>
          </a:p>
          <a:p>
            <a:pPr>
              <a:buClr>
                <a:srgbClr val="26B9D1"/>
              </a:buClr>
              <a:buFont typeface="Wingdings" panose="05000000000000000000" pitchFamily="2" charset="2"/>
              <a:buChar char="Ø"/>
            </a:pPr>
            <a:endParaRPr lang="en-GB" sz="2800"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427229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A30B3BB9-1548-4F8B-B707-7EDAB893F429}"/>
              </a:ext>
              <a:ext uri="{C183D7F6-B498-43B3-948B-1728B52AA6E4}">
                <adec:decorative xmlns:adec="http://schemas.microsoft.com/office/drawing/2017/decorative" val="1"/>
              </a:ext>
            </a:extLst>
          </p:cNvPr>
          <p:cNvSpPr>
            <a:spLocks noGrp="1"/>
          </p:cNvSpPr>
          <p:nvPr>
            <p:ph idx="1"/>
          </p:nvPr>
        </p:nvSpPr>
        <p:spPr>
          <a:xfrm>
            <a:off x="457200" y="1124744"/>
            <a:ext cx="8229600" cy="5001419"/>
          </a:xfrm>
        </p:spPr>
        <p:txBody>
          <a:bodyPr>
            <a:normAutofit/>
          </a:bodyPr>
          <a:lstStyle/>
          <a:p>
            <a:pPr>
              <a:buClr>
                <a:srgbClr val="26B9D1"/>
              </a:buClr>
              <a:buFont typeface="Wingdings" panose="05000000000000000000" pitchFamily="2" charset="2"/>
              <a:buChar char="Ø"/>
            </a:pPr>
            <a:endParaRPr lang="en-GB" sz="2800" dirty="0"/>
          </a:p>
          <a:p>
            <a:pPr>
              <a:buFont typeface="Wingdings" panose="05000000000000000000" pitchFamily="2" charset="2"/>
              <a:buChar char="Ø"/>
            </a:pPr>
            <a:endParaRPr lang="en-GB" dirty="0"/>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251520" y="0"/>
            <a:ext cx="5184576" cy="710952"/>
          </a:xfrm>
        </p:spPr>
        <p:txBody>
          <a:bodyPr>
            <a:normAutofit/>
          </a:bodyPr>
          <a:lstStyle/>
          <a:p>
            <a:pPr algn="l"/>
            <a:r>
              <a:rPr lang="en-GB" sz="3200" b="1" dirty="0">
                <a:cs typeface="Arial" panose="020B0604020202020204" pitchFamily="34" charset="0"/>
              </a:rPr>
              <a:t>Fees</a:t>
            </a:r>
            <a:endParaRPr lang="en-GB" sz="3200" b="1" dirty="0">
              <a:ea typeface="+mn-ea"/>
              <a:cs typeface="Arial" panose="020B0604020202020204" pitchFamily="34" charset="0"/>
            </a:endParaRPr>
          </a:p>
        </p:txBody>
      </p:sp>
      <p:sp>
        <p:nvSpPr>
          <p:cNvPr id="9" name="Text Placeholder 3">
            <a:extLst>
              <a:ext uri="{FF2B5EF4-FFF2-40B4-BE49-F238E27FC236}">
                <a16:creationId xmlns:a16="http://schemas.microsoft.com/office/drawing/2014/main" id="{FF769BE3-2D36-49AF-A451-4C30FE78830B}"/>
              </a:ext>
              <a:ext uri="{C183D7F6-B498-43B3-948B-1728B52AA6E4}">
                <adec:decorative xmlns:adec="http://schemas.microsoft.com/office/drawing/2017/decorative" val="1"/>
              </a:ext>
            </a:extLst>
          </p:cNvPr>
          <p:cNvSpPr txBox="1">
            <a:spLocks/>
          </p:cNvSpPr>
          <p:nvPr/>
        </p:nvSpPr>
        <p:spPr>
          <a:xfrm>
            <a:off x="467544" y="1333761"/>
            <a:ext cx="3008313" cy="46910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11" name="Text Placeholder 3">
            <a:extLst>
              <a:ext uri="{FF2B5EF4-FFF2-40B4-BE49-F238E27FC236}">
                <a16:creationId xmlns:a16="http://schemas.microsoft.com/office/drawing/2014/main" id="{6FA3FAC9-4F09-44F4-8A95-08368ED6D8FF}"/>
              </a:ext>
            </a:extLst>
          </p:cNvPr>
          <p:cNvSpPr txBox="1">
            <a:spLocks/>
          </p:cNvSpPr>
          <p:nvPr/>
        </p:nvSpPr>
        <p:spPr>
          <a:xfrm>
            <a:off x="599256" y="1093254"/>
            <a:ext cx="8077200" cy="46910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6B9D1"/>
              </a:buClr>
              <a:buFont typeface="Wingdings" panose="05000000000000000000" pitchFamily="2" charset="2"/>
              <a:buChar char="Ø"/>
            </a:pPr>
            <a:r>
              <a:rPr lang="en-GB" sz="1800" b="1" dirty="0"/>
              <a:t>Elements of the fee </a:t>
            </a:r>
            <a:r>
              <a:rPr lang="en-GB" sz="1800" dirty="0"/>
              <a:t>– care and support, rent, household contribution.</a:t>
            </a:r>
          </a:p>
          <a:p>
            <a:pPr>
              <a:buClr>
                <a:srgbClr val="26B9D1"/>
              </a:buClr>
              <a:buFont typeface="Wingdings" panose="05000000000000000000" pitchFamily="2" charset="2"/>
              <a:buChar char="Ø"/>
            </a:pPr>
            <a:endParaRPr lang="en-GB" sz="1800" dirty="0"/>
          </a:p>
          <a:p>
            <a:pPr>
              <a:buClr>
                <a:srgbClr val="26B9D1"/>
              </a:buClr>
              <a:buFont typeface="Wingdings" panose="05000000000000000000" pitchFamily="2" charset="2"/>
              <a:buChar char="Ø"/>
            </a:pPr>
            <a:r>
              <a:rPr lang="en-GB" sz="1800" b="1" dirty="0"/>
              <a:t>1. Care and support – banding system</a:t>
            </a:r>
            <a:r>
              <a:rPr lang="en-GB" sz="1800" dirty="0"/>
              <a:t> - </a:t>
            </a:r>
            <a:r>
              <a:rPr lang="en-GB" sz="1800" kern="0" dirty="0"/>
              <a:t>A profile tool is completed by the involved Social Worker. The </a:t>
            </a:r>
            <a:r>
              <a:rPr lang="en-US" sz="1800" kern="0" dirty="0"/>
              <a:t>profiling tool is used to identify and agree the support that will be required and in turn the fee that the Shared Lives provider should receive.</a:t>
            </a:r>
            <a:endParaRPr lang="en-GB" sz="1800" dirty="0"/>
          </a:p>
          <a:p>
            <a:endParaRPr lang="en-GB" dirty="0"/>
          </a:p>
        </p:txBody>
      </p:sp>
      <p:graphicFrame>
        <p:nvGraphicFramePr>
          <p:cNvPr id="12" name="Content Placeholder 6">
            <a:extLst>
              <a:ext uri="{FF2B5EF4-FFF2-40B4-BE49-F238E27FC236}">
                <a16:creationId xmlns:a16="http://schemas.microsoft.com/office/drawing/2014/main" id="{8F7FA7A7-07B3-4E2D-B3FA-4C5427507B89}"/>
              </a:ext>
            </a:extLst>
          </p:cNvPr>
          <p:cNvGraphicFramePr>
            <a:graphicFrameLocks/>
          </p:cNvGraphicFramePr>
          <p:nvPr>
            <p:extLst>
              <p:ext uri="{D42A27DB-BD31-4B8C-83A1-F6EECF244321}">
                <p14:modId xmlns:p14="http://schemas.microsoft.com/office/powerpoint/2010/main" val="149549709"/>
              </p:ext>
            </p:extLst>
          </p:nvPr>
        </p:nvGraphicFramePr>
        <p:xfrm>
          <a:off x="2180286" y="2919978"/>
          <a:ext cx="4783428" cy="2898575"/>
        </p:xfrm>
        <a:graphic>
          <a:graphicData uri="http://schemas.openxmlformats.org/drawingml/2006/table">
            <a:tbl>
              <a:tblPr firstRow="1" bandRow="1">
                <a:tableStyleId>{5940675A-B579-460E-94D1-54222C63F5DA}</a:tableStyleId>
              </a:tblPr>
              <a:tblGrid>
                <a:gridCol w="2340201">
                  <a:extLst>
                    <a:ext uri="{9D8B030D-6E8A-4147-A177-3AD203B41FA5}">
                      <a16:colId xmlns:a16="http://schemas.microsoft.com/office/drawing/2014/main" val="20000"/>
                    </a:ext>
                  </a:extLst>
                </a:gridCol>
                <a:gridCol w="2443227">
                  <a:extLst>
                    <a:ext uri="{9D8B030D-6E8A-4147-A177-3AD203B41FA5}">
                      <a16:colId xmlns:a16="http://schemas.microsoft.com/office/drawing/2014/main" val="20001"/>
                    </a:ext>
                  </a:extLst>
                </a:gridCol>
              </a:tblGrid>
              <a:tr h="464223">
                <a:tc>
                  <a:txBody>
                    <a:bodyPr/>
                    <a:lstStyle/>
                    <a:p>
                      <a:pPr>
                        <a:lnSpc>
                          <a:spcPct val="115000"/>
                        </a:lnSpc>
                        <a:spcAft>
                          <a:spcPts val="1000"/>
                        </a:spcAft>
                      </a:pPr>
                      <a:endParaRPr lang="en-GB" sz="1100" dirty="0">
                        <a:effectLst/>
                        <a:latin typeface="Calibri"/>
                        <a:ea typeface="Calibri"/>
                        <a:cs typeface="Times New Roman"/>
                      </a:endParaRPr>
                    </a:p>
                  </a:txBody>
                  <a:tcPr/>
                </a:tc>
                <a:tc>
                  <a:txBody>
                    <a:bodyPr/>
                    <a:lstStyle/>
                    <a:p>
                      <a:pPr>
                        <a:lnSpc>
                          <a:spcPct val="115000"/>
                        </a:lnSpc>
                        <a:spcAft>
                          <a:spcPts val="1000"/>
                        </a:spcAft>
                      </a:pPr>
                      <a:r>
                        <a:rPr lang="en-GB" sz="1100" dirty="0">
                          <a:effectLst/>
                        </a:rPr>
                        <a:t>2024/25</a:t>
                      </a:r>
                      <a:endParaRPr lang="en-GB" sz="1100" dirty="0">
                        <a:effectLst/>
                        <a:latin typeface="Calibri"/>
                        <a:ea typeface="Calibri"/>
                        <a:cs typeface="Times New Roman"/>
                      </a:endParaRPr>
                    </a:p>
                  </a:txBody>
                  <a:tcPr/>
                </a:tc>
                <a:extLst>
                  <a:ext uri="{0D108BD9-81ED-4DB2-BD59-A6C34878D82A}">
                    <a16:rowId xmlns:a16="http://schemas.microsoft.com/office/drawing/2014/main" val="10000"/>
                  </a:ext>
                </a:extLst>
              </a:tr>
              <a:tr h="464223">
                <a:tc>
                  <a:txBody>
                    <a:bodyPr/>
                    <a:lstStyle/>
                    <a:p>
                      <a:pPr>
                        <a:lnSpc>
                          <a:spcPct val="115000"/>
                        </a:lnSpc>
                        <a:spcAft>
                          <a:spcPts val="1000"/>
                        </a:spcAft>
                      </a:pPr>
                      <a:r>
                        <a:rPr lang="en-GB" sz="1400" dirty="0">
                          <a:effectLst/>
                        </a:rPr>
                        <a:t>Level 1</a:t>
                      </a:r>
                      <a:endParaRPr lang="en-GB" sz="1400" dirty="0">
                        <a:effectLst/>
                        <a:latin typeface="Calibri"/>
                        <a:ea typeface="Calibri"/>
                        <a:cs typeface="Times New Roman"/>
                      </a:endParaRPr>
                    </a:p>
                  </a:txBody>
                  <a:tcPr/>
                </a:tc>
                <a:tc>
                  <a:txBody>
                    <a:bodyPr/>
                    <a:lstStyle/>
                    <a:p>
                      <a:pPr algn="ctr">
                        <a:lnSpc>
                          <a:spcPct val="107000"/>
                        </a:lnSpc>
                        <a:spcAft>
                          <a:spcPts val="800"/>
                        </a:spcAft>
                      </a:pPr>
                      <a:r>
                        <a:rPr lang="en-GB" sz="1400" dirty="0">
                          <a:effectLst/>
                        </a:rPr>
                        <a:t>£306 p/w</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4223">
                <a:tc>
                  <a:txBody>
                    <a:bodyPr/>
                    <a:lstStyle/>
                    <a:p>
                      <a:pPr>
                        <a:lnSpc>
                          <a:spcPct val="115000"/>
                        </a:lnSpc>
                        <a:spcAft>
                          <a:spcPts val="1000"/>
                        </a:spcAft>
                      </a:pPr>
                      <a:r>
                        <a:rPr lang="en-GB" sz="1400" dirty="0">
                          <a:effectLst/>
                        </a:rPr>
                        <a:t>Level 2</a:t>
                      </a:r>
                      <a:endParaRPr lang="en-GB" sz="1400" dirty="0">
                        <a:effectLst/>
                        <a:latin typeface="Calibri"/>
                        <a:ea typeface="Calibri"/>
                        <a:cs typeface="Times New Roman"/>
                      </a:endParaRPr>
                    </a:p>
                  </a:txBody>
                  <a:tcPr/>
                </a:tc>
                <a:tc>
                  <a:txBody>
                    <a:bodyPr/>
                    <a:lstStyle/>
                    <a:p>
                      <a:pPr algn="ctr">
                        <a:lnSpc>
                          <a:spcPct val="107000"/>
                        </a:lnSpc>
                        <a:spcAft>
                          <a:spcPts val="800"/>
                        </a:spcAft>
                      </a:pPr>
                      <a:r>
                        <a:rPr lang="en-GB" sz="1400" dirty="0">
                          <a:effectLst/>
                        </a:rPr>
                        <a:t>£367 p/w</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64223">
                <a:tc>
                  <a:txBody>
                    <a:bodyPr/>
                    <a:lstStyle/>
                    <a:p>
                      <a:pPr>
                        <a:lnSpc>
                          <a:spcPct val="115000"/>
                        </a:lnSpc>
                        <a:spcAft>
                          <a:spcPts val="1000"/>
                        </a:spcAft>
                      </a:pPr>
                      <a:r>
                        <a:rPr lang="en-GB" sz="1400" dirty="0">
                          <a:effectLst/>
                        </a:rPr>
                        <a:t>Level 3</a:t>
                      </a:r>
                      <a:endParaRPr lang="en-GB" sz="1400" dirty="0">
                        <a:effectLst/>
                        <a:latin typeface="Calibri"/>
                        <a:ea typeface="Calibri"/>
                        <a:cs typeface="Times New Roman"/>
                      </a:endParaRPr>
                    </a:p>
                  </a:txBody>
                  <a:tcPr/>
                </a:tc>
                <a:tc>
                  <a:txBody>
                    <a:bodyPr/>
                    <a:lstStyle/>
                    <a:p>
                      <a:pPr algn="ctr">
                        <a:lnSpc>
                          <a:spcPct val="107000"/>
                        </a:lnSpc>
                        <a:spcAft>
                          <a:spcPts val="800"/>
                        </a:spcAft>
                      </a:pPr>
                      <a:r>
                        <a:rPr lang="en-GB" sz="1400" dirty="0">
                          <a:effectLst/>
                        </a:rPr>
                        <a:t>£430 p/w</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64223">
                <a:tc>
                  <a:txBody>
                    <a:bodyPr/>
                    <a:lstStyle/>
                    <a:p>
                      <a:pPr>
                        <a:lnSpc>
                          <a:spcPct val="115000"/>
                        </a:lnSpc>
                        <a:spcAft>
                          <a:spcPts val="1000"/>
                        </a:spcAft>
                      </a:pPr>
                      <a:r>
                        <a:rPr lang="en-GB" sz="1400" dirty="0">
                          <a:effectLst/>
                        </a:rPr>
                        <a:t>Level 4</a:t>
                      </a:r>
                      <a:endParaRPr lang="en-GB" sz="1400" dirty="0">
                        <a:effectLst/>
                        <a:latin typeface="Calibri"/>
                        <a:ea typeface="Calibri"/>
                        <a:cs typeface="Times New Roman"/>
                      </a:endParaRPr>
                    </a:p>
                  </a:txBody>
                  <a:tcPr/>
                </a:tc>
                <a:tc>
                  <a:txBody>
                    <a:bodyPr/>
                    <a:lstStyle/>
                    <a:p>
                      <a:pPr algn="ctr">
                        <a:lnSpc>
                          <a:spcPct val="107000"/>
                        </a:lnSpc>
                        <a:spcAft>
                          <a:spcPts val="800"/>
                        </a:spcAft>
                      </a:pPr>
                      <a:r>
                        <a:rPr lang="en-GB" sz="1400" dirty="0">
                          <a:effectLst/>
                        </a:rPr>
                        <a:t>£557 p/w</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77460">
                <a:tc>
                  <a:txBody>
                    <a:bodyPr/>
                    <a:lstStyle/>
                    <a:p>
                      <a:pPr>
                        <a:lnSpc>
                          <a:spcPct val="115000"/>
                        </a:lnSpc>
                        <a:spcAft>
                          <a:spcPts val="1000"/>
                        </a:spcAft>
                      </a:pPr>
                      <a:r>
                        <a:rPr lang="en-GB" sz="1400" dirty="0">
                          <a:effectLst/>
                        </a:rPr>
                        <a:t>Replacement care</a:t>
                      </a:r>
                      <a:endParaRPr lang="en-GB" sz="1400" dirty="0">
                        <a:effectLst/>
                        <a:latin typeface="Calibri"/>
                        <a:ea typeface="Calibri"/>
                        <a:cs typeface="Times New Roman"/>
                      </a:endParaRPr>
                    </a:p>
                  </a:txBody>
                  <a:tcPr/>
                </a:tc>
                <a:tc>
                  <a:txBody>
                    <a:bodyPr/>
                    <a:lstStyle/>
                    <a:p>
                      <a:pPr algn="ctr">
                        <a:lnSpc>
                          <a:spcPct val="107000"/>
                        </a:lnSpc>
                        <a:spcAft>
                          <a:spcPts val="800"/>
                        </a:spcAft>
                      </a:pPr>
                      <a:r>
                        <a:rPr lang="en-GB" sz="1400" dirty="0">
                          <a:effectLst/>
                        </a:rPr>
                        <a:t>£80.34 </a:t>
                      </a:r>
                      <a:r>
                        <a:rPr lang="en-GB" sz="1400" dirty="0" err="1">
                          <a:effectLst/>
                        </a:rPr>
                        <a:t>p/n</a:t>
                      </a:r>
                      <a:r>
                        <a:rPr lang="en-GB" sz="1400" dirty="0">
                          <a:effectLst/>
                        </a:rPr>
                        <a:t> or £562.38 p/w</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7414504"/>
                  </a:ext>
                </a:extLst>
              </a:tr>
            </a:tbl>
          </a:graphicData>
        </a:graphic>
      </p:graphicFrame>
    </p:spTree>
    <p:extLst>
      <p:ext uri="{BB962C8B-B14F-4D97-AF65-F5344CB8AC3E}">
        <p14:creationId xmlns:p14="http://schemas.microsoft.com/office/powerpoint/2010/main" val="20784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251520" y="233772"/>
            <a:ext cx="6048672" cy="710952"/>
          </a:xfrm>
        </p:spPr>
        <p:txBody>
          <a:bodyPr>
            <a:noAutofit/>
          </a:bodyPr>
          <a:lstStyle/>
          <a:p>
            <a:pPr algn="l"/>
            <a:r>
              <a:rPr lang="en-GB" sz="3200" b="1" dirty="0">
                <a:cs typeface="Arial" panose="020B0604020202020204" pitchFamily="34" charset="0"/>
              </a:rPr>
              <a:t>Care and Support Payments </a:t>
            </a:r>
            <a:br>
              <a:rPr lang="en-GB" sz="3200" b="1" dirty="0">
                <a:latin typeface="Arial" panose="020B0604020202020204" pitchFamily="34" charset="0"/>
                <a:cs typeface="Arial" panose="020B0604020202020204" pitchFamily="34" charset="0"/>
              </a:rPr>
            </a:br>
            <a:endParaRPr lang="en-GB" sz="3200" b="1" dirty="0">
              <a:latin typeface="Arial" panose="020B0604020202020204" pitchFamily="34" charset="0"/>
              <a:ea typeface="+mn-ea"/>
              <a:cs typeface="Arial" panose="020B0604020202020204" pitchFamily="34" charset="0"/>
            </a:endParaRPr>
          </a:p>
        </p:txBody>
      </p:sp>
      <p:sp>
        <p:nvSpPr>
          <p:cNvPr id="9" name="Text Placeholder 3">
            <a:extLst>
              <a:ext uri="{FF2B5EF4-FFF2-40B4-BE49-F238E27FC236}">
                <a16:creationId xmlns:a16="http://schemas.microsoft.com/office/drawing/2014/main" id="{C5F8ED82-378A-43B3-B90C-29BDD685B01F}"/>
              </a:ext>
            </a:extLst>
          </p:cNvPr>
          <p:cNvSpPr txBox="1">
            <a:spLocks/>
          </p:cNvSpPr>
          <p:nvPr/>
        </p:nvSpPr>
        <p:spPr>
          <a:xfrm>
            <a:off x="507937" y="1136575"/>
            <a:ext cx="8128126" cy="46910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6B9D1"/>
              </a:buClr>
              <a:buFont typeface="Wingdings" panose="05000000000000000000" pitchFamily="2" charset="2"/>
              <a:buChar char="Ø"/>
            </a:pPr>
            <a:r>
              <a:rPr lang="en-GB" sz="2400" dirty="0"/>
              <a:t>Following  agreement of the fee, a purchase order is set up by the  allocated social worker.</a:t>
            </a:r>
          </a:p>
          <a:p>
            <a:pPr>
              <a:buClr>
                <a:srgbClr val="26B9D1"/>
              </a:buClr>
              <a:buFont typeface="Wingdings" panose="05000000000000000000" pitchFamily="2" charset="2"/>
              <a:buChar char="Ø"/>
            </a:pPr>
            <a:endParaRPr lang="en-GB" sz="2400" dirty="0"/>
          </a:p>
          <a:p>
            <a:pPr>
              <a:buClr>
                <a:srgbClr val="26B9D1"/>
              </a:buClr>
              <a:buFont typeface="Wingdings" panose="05000000000000000000" pitchFamily="2" charset="2"/>
              <a:buChar char="Ø"/>
            </a:pPr>
            <a:r>
              <a:rPr lang="en-GB" sz="2400" dirty="0"/>
              <a:t>Login details for the Adult Portal are given to the Shared Lives Provider, here they can access a remittance  ahead of payment. </a:t>
            </a:r>
          </a:p>
          <a:p>
            <a:pPr>
              <a:buClr>
                <a:srgbClr val="26B9D1"/>
              </a:buClr>
              <a:buFont typeface="Wingdings" panose="05000000000000000000" pitchFamily="2" charset="2"/>
              <a:buChar char="Ø"/>
            </a:pPr>
            <a:endParaRPr lang="en-GB" sz="2400" dirty="0"/>
          </a:p>
          <a:p>
            <a:pPr>
              <a:buClr>
                <a:srgbClr val="26B9D1"/>
              </a:buClr>
              <a:buFont typeface="Wingdings" panose="05000000000000000000" pitchFamily="2" charset="2"/>
              <a:buChar char="Ø"/>
            </a:pPr>
            <a:r>
              <a:rPr lang="en-US" sz="2400" dirty="0"/>
              <a:t>The schedule allows for 13 payments every year.</a:t>
            </a:r>
          </a:p>
          <a:p>
            <a:pPr>
              <a:buClr>
                <a:srgbClr val="26B9D1"/>
              </a:buClr>
              <a:buFont typeface="Wingdings" panose="05000000000000000000" pitchFamily="2" charset="2"/>
              <a:buChar char="Ø"/>
            </a:pPr>
            <a:endParaRPr lang="en-GB" sz="2000" dirty="0"/>
          </a:p>
        </p:txBody>
      </p:sp>
    </p:spTree>
    <p:extLst>
      <p:ext uri="{BB962C8B-B14F-4D97-AF65-F5344CB8AC3E}">
        <p14:creationId xmlns:p14="http://schemas.microsoft.com/office/powerpoint/2010/main" val="412414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251520" y="53752"/>
            <a:ext cx="6048672" cy="710952"/>
          </a:xfrm>
        </p:spPr>
        <p:txBody>
          <a:bodyPr>
            <a:noAutofit/>
          </a:bodyPr>
          <a:lstStyle/>
          <a:p>
            <a:pPr algn="l"/>
            <a:r>
              <a:rPr lang="en-GB" sz="3200" b="1" dirty="0">
                <a:cs typeface="Arial" panose="020B0604020202020204" pitchFamily="34" charset="0"/>
              </a:rPr>
              <a:t>Fees continued</a:t>
            </a:r>
            <a:endParaRPr lang="en-GB" sz="3200" b="1" dirty="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E099998F-543F-4252-906D-2A5E033D4281}"/>
              </a:ext>
            </a:extLst>
          </p:cNvPr>
          <p:cNvSpPr>
            <a:spLocks noGrp="1"/>
          </p:cNvSpPr>
          <p:nvPr>
            <p:ph sz="half" idx="1"/>
          </p:nvPr>
        </p:nvSpPr>
        <p:spPr>
          <a:xfrm>
            <a:off x="533400" y="1052736"/>
            <a:ext cx="4038600" cy="4525963"/>
          </a:xfrm>
        </p:spPr>
        <p:txBody>
          <a:bodyPr>
            <a:normAutofit fontScale="70000" lnSpcReduction="20000"/>
          </a:bodyPr>
          <a:lstStyle/>
          <a:p>
            <a:pPr marL="0" indent="0">
              <a:buNone/>
            </a:pPr>
            <a:r>
              <a:rPr lang="en-GB" sz="2600" b="1" dirty="0"/>
              <a:t>2. Rent</a:t>
            </a:r>
          </a:p>
          <a:p>
            <a:pPr marL="0" indent="0">
              <a:buNone/>
            </a:pPr>
            <a:endParaRPr lang="en-GB" b="1" dirty="0"/>
          </a:p>
          <a:p>
            <a:pPr marL="0" indent="0">
              <a:buNone/>
            </a:pPr>
            <a:r>
              <a:rPr lang="en-GB" b="1" dirty="0">
                <a:latin typeface="Arial" panose="020B0604020202020204" pitchFamily="34" charset="0"/>
                <a:cs typeface="Arial" panose="020B0604020202020204" pitchFamily="34" charset="0"/>
              </a:rPr>
              <a:t>How rent is calculated</a:t>
            </a:r>
          </a:p>
          <a:p>
            <a:pPr marL="0" indent="0">
              <a:buNone/>
            </a:pPr>
            <a:r>
              <a:rPr lang="en-GB" dirty="0">
                <a:latin typeface="Arial" panose="020B0604020202020204" pitchFamily="34" charset="0"/>
                <a:cs typeface="Arial" panose="020B0604020202020204" pitchFamily="34" charset="0"/>
              </a:rPr>
              <a:t>Each individual has a licence agreement which states the rent to be paid to the provider.  The rent is calculated using the local housing allowance calculator .</a:t>
            </a:r>
          </a:p>
          <a:p>
            <a:pPr marL="0" indent="0">
              <a:buNone/>
            </a:pPr>
            <a:r>
              <a:rPr lang="en-GB" dirty="0">
                <a:latin typeface="Arial" panose="020B0604020202020204" pitchFamily="34" charset="0"/>
                <a:cs typeface="Arial" panose="020B0604020202020204" pitchFamily="34" charset="0"/>
              </a:rPr>
              <a:t>The individual sends  the licence agreement to housing benefit as proof of rent and move in date.</a:t>
            </a:r>
          </a:p>
        </p:txBody>
      </p:sp>
      <p:sp>
        <p:nvSpPr>
          <p:cNvPr id="11" name="Content Placeholder 3">
            <a:extLst>
              <a:ext uri="{FF2B5EF4-FFF2-40B4-BE49-F238E27FC236}">
                <a16:creationId xmlns:a16="http://schemas.microsoft.com/office/drawing/2014/main" id="{C2A9C685-5E76-4680-8840-FE9F708E9EAE}"/>
              </a:ext>
            </a:extLst>
          </p:cNvPr>
          <p:cNvSpPr txBox="1">
            <a:spLocks/>
          </p:cNvSpPr>
          <p:nvPr/>
        </p:nvSpPr>
        <p:spPr>
          <a:xfrm>
            <a:off x="4788024" y="1067247"/>
            <a:ext cx="4038600" cy="45259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900" b="1" dirty="0"/>
              <a:t>3. Household contribution</a:t>
            </a:r>
          </a:p>
          <a:p>
            <a:pPr marL="0" indent="0">
              <a:buFont typeface="Arial" panose="020B0604020202020204" pitchFamily="34" charset="0"/>
              <a:buNone/>
            </a:pPr>
            <a:endParaRPr lang="en-GB" b="1" dirty="0">
              <a:solidFill>
                <a:srgbClr val="FF0000"/>
              </a:solidFill>
            </a:endParaRP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Household contribution is also recorded in the licence agreement. It is a contribution towards food and utilities from the individual to the provider.</a:t>
            </a:r>
          </a:p>
          <a:p>
            <a:pPr marL="0" indent="0">
              <a:buFont typeface="Arial" panose="020B0604020202020204" pitchFamily="34" charset="0"/>
              <a:buNone/>
            </a:pPr>
            <a:endParaRPr lang="en-GB"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Reviewed each April by the scheme based on data from government website.</a:t>
            </a:r>
          </a:p>
          <a:p>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Paid directly by the individual.</a:t>
            </a:r>
          </a:p>
        </p:txBody>
      </p:sp>
    </p:spTree>
    <p:extLst>
      <p:ext uri="{BB962C8B-B14F-4D97-AF65-F5344CB8AC3E}">
        <p14:creationId xmlns:p14="http://schemas.microsoft.com/office/powerpoint/2010/main" val="370175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323528" y="22523"/>
            <a:ext cx="6048672" cy="710952"/>
          </a:xfrm>
        </p:spPr>
        <p:txBody>
          <a:bodyPr>
            <a:noAutofit/>
          </a:bodyPr>
          <a:lstStyle/>
          <a:p>
            <a:pPr algn="l"/>
            <a:r>
              <a:rPr lang="en-GB" sz="3200" b="1" dirty="0">
                <a:cs typeface="Arial" panose="020B0604020202020204" pitchFamily="34" charset="0"/>
              </a:rPr>
              <a:t>Self- employment </a:t>
            </a:r>
          </a:p>
        </p:txBody>
      </p:sp>
      <p:sp>
        <p:nvSpPr>
          <p:cNvPr id="9" name="Text Placeholder 3">
            <a:extLst>
              <a:ext uri="{FF2B5EF4-FFF2-40B4-BE49-F238E27FC236}">
                <a16:creationId xmlns:a16="http://schemas.microsoft.com/office/drawing/2014/main" id="{C5F8ED82-378A-43B3-B90C-29BDD685B01F}"/>
              </a:ext>
            </a:extLst>
          </p:cNvPr>
          <p:cNvSpPr txBox="1">
            <a:spLocks/>
          </p:cNvSpPr>
          <p:nvPr/>
        </p:nvSpPr>
        <p:spPr>
          <a:xfrm>
            <a:off x="507937" y="1136575"/>
            <a:ext cx="8128126" cy="469106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6B9D1"/>
              </a:buClr>
              <a:buFont typeface="Wingdings" panose="05000000000000000000" pitchFamily="2" charset="2"/>
              <a:buChar char="Ø"/>
            </a:pPr>
            <a:r>
              <a:rPr lang="en-GB" sz="2400" b="1" dirty="0"/>
              <a:t>Public Liability </a:t>
            </a:r>
          </a:p>
          <a:p>
            <a:pPr marL="0" indent="0">
              <a:buClr>
                <a:srgbClr val="26B9D1"/>
              </a:buClr>
              <a:buNone/>
            </a:pPr>
            <a:r>
              <a:rPr lang="en-GB" sz="2400" dirty="0"/>
              <a:t>Shared Lives providers must have Public Liability Insurance. The policies should cover £10 million Public Liability arising from supporting an individual with care and support needs. The insurance provider must fully understand Shared Lives to ensure correct cover.</a:t>
            </a:r>
          </a:p>
          <a:p>
            <a:pPr>
              <a:buClr>
                <a:srgbClr val="26B9D1"/>
              </a:buClr>
              <a:buFont typeface="Wingdings" panose="05000000000000000000" pitchFamily="2" charset="2"/>
              <a:buChar char="Ø"/>
            </a:pPr>
            <a:r>
              <a:rPr lang="en-GB" sz="2400" b="1" dirty="0"/>
              <a:t>Insurances</a:t>
            </a:r>
          </a:p>
          <a:p>
            <a:pPr marL="0" indent="0">
              <a:buClr>
                <a:srgbClr val="26B9D1"/>
              </a:buClr>
              <a:buNone/>
            </a:pPr>
            <a:r>
              <a:rPr lang="en-GB" sz="2400" dirty="0"/>
              <a:t>Valid car insurance to include business class, valid gas service certificate,  valid and relevant house insurance.  </a:t>
            </a:r>
          </a:p>
          <a:p>
            <a:pPr>
              <a:buClr>
                <a:srgbClr val="26B9D1"/>
              </a:buClr>
              <a:buFont typeface="Wingdings" panose="05000000000000000000" pitchFamily="2" charset="2"/>
              <a:buChar char="Ø"/>
            </a:pPr>
            <a:r>
              <a:rPr lang="en-GB" sz="2400" b="1" dirty="0"/>
              <a:t>Tax</a:t>
            </a:r>
          </a:p>
          <a:p>
            <a:pPr marL="0" indent="0">
              <a:buClr>
                <a:srgbClr val="26B9D1"/>
              </a:buClr>
              <a:buNone/>
            </a:pPr>
            <a:r>
              <a:rPr lang="en-GB" sz="2400" dirty="0"/>
              <a:t>Shared Lives providers are responsible for their own tax. Shared Lives falls under the simplified tax arrangements.  HMRC provide information on their website.</a:t>
            </a:r>
          </a:p>
          <a:p>
            <a:pPr>
              <a:buClr>
                <a:srgbClr val="26B9D1"/>
              </a:buClr>
              <a:buFont typeface="Wingdings" panose="05000000000000000000" pitchFamily="2" charset="2"/>
              <a:buChar char="Ø"/>
            </a:pPr>
            <a:endParaRPr lang="en-GB" sz="2000" dirty="0"/>
          </a:p>
        </p:txBody>
      </p:sp>
    </p:spTree>
    <p:extLst>
      <p:ext uri="{BB962C8B-B14F-4D97-AF65-F5344CB8AC3E}">
        <p14:creationId xmlns:p14="http://schemas.microsoft.com/office/powerpoint/2010/main" val="371242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323528" y="22523"/>
            <a:ext cx="6048672" cy="710952"/>
          </a:xfrm>
        </p:spPr>
        <p:txBody>
          <a:bodyPr>
            <a:noAutofit/>
          </a:bodyPr>
          <a:lstStyle/>
          <a:p>
            <a:pPr algn="l"/>
            <a:r>
              <a:rPr lang="en-GB" sz="3200" b="1" dirty="0">
                <a:cs typeface="Arial" panose="020B0604020202020204" pitchFamily="34" charset="0"/>
              </a:rPr>
              <a:t>Recording</a:t>
            </a:r>
          </a:p>
        </p:txBody>
      </p:sp>
      <p:sp>
        <p:nvSpPr>
          <p:cNvPr id="7" name="Content Placeholder 2">
            <a:extLst>
              <a:ext uri="{FF2B5EF4-FFF2-40B4-BE49-F238E27FC236}">
                <a16:creationId xmlns:a16="http://schemas.microsoft.com/office/drawing/2014/main" id="{1DB55692-0889-4EE8-BB13-4D499C4F3A67}"/>
              </a:ext>
            </a:extLst>
          </p:cNvPr>
          <p:cNvSpPr>
            <a:spLocks noGrp="1"/>
          </p:cNvSpPr>
          <p:nvPr>
            <p:ph idx="1"/>
          </p:nvPr>
        </p:nvSpPr>
        <p:spPr>
          <a:xfrm>
            <a:off x="457200" y="1160710"/>
            <a:ext cx="8229600" cy="4525963"/>
          </a:xfrm>
        </p:spPr>
        <p:txBody>
          <a:bodyPr>
            <a:normAutofit/>
          </a:bodyPr>
          <a:lstStyle/>
          <a:p>
            <a:pPr>
              <a:buClr>
                <a:srgbClr val="26B9D1"/>
              </a:buClr>
              <a:buFont typeface="Wingdings" panose="05000000000000000000" pitchFamily="2" charset="2"/>
              <a:buChar char="Ø"/>
            </a:pPr>
            <a:r>
              <a:rPr lang="en-GB" sz="2000" b="1" dirty="0"/>
              <a:t>Financial</a:t>
            </a:r>
          </a:p>
          <a:p>
            <a:pPr marL="0" indent="0">
              <a:buClr>
                <a:srgbClr val="26B9D1"/>
              </a:buClr>
              <a:buNone/>
            </a:pPr>
            <a:r>
              <a:rPr lang="en-GB" sz="2000" dirty="0"/>
              <a:t>Petty Cash Transactions Record, Record Of Car Mileage, statement of income, Household Contribution record, Rent record.  </a:t>
            </a:r>
          </a:p>
          <a:p>
            <a:pPr>
              <a:buClr>
                <a:srgbClr val="26B9D1"/>
              </a:buClr>
              <a:buFont typeface="Wingdings" panose="05000000000000000000" pitchFamily="2" charset="2"/>
              <a:buChar char="Ø"/>
            </a:pPr>
            <a:r>
              <a:rPr lang="en-GB" sz="2000" b="1" dirty="0"/>
              <a:t>Medication</a:t>
            </a:r>
            <a:r>
              <a:rPr lang="en-GB" sz="2000" dirty="0"/>
              <a:t> </a:t>
            </a:r>
          </a:p>
          <a:p>
            <a:pPr marL="0" indent="0">
              <a:buClr>
                <a:srgbClr val="26B9D1"/>
              </a:buClr>
              <a:buNone/>
            </a:pPr>
            <a:r>
              <a:rPr lang="en-GB" sz="2000" dirty="0"/>
              <a:t>Medication Administration Record [MAR], Medication received into the home, Medication returned to the Pharmacy, Simple Medications (household remedies), Body maps</a:t>
            </a:r>
          </a:p>
          <a:p>
            <a:pPr>
              <a:buClr>
                <a:srgbClr val="26B9D1"/>
              </a:buClr>
              <a:buFont typeface="Wingdings" panose="05000000000000000000" pitchFamily="2" charset="2"/>
              <a:buChar char="Ø"/>
            </a:pPr>
            <a:r>
              <a:rPr lang="en-GB" sz="2000" b="1" dirty="0"/>
              <a:t>Appointee</a:t>
            </a:r>
          </a:p>
          <a:p>
            <a:pPr marL="0" indent="0">
              <a:buClr>
                <a:srgbClr val="26B9D1"/>
              </a:buClr>
              <a:buNone/>
            </a:pPr>
            <a:r>
              <a:rPr lang="en-GB" sz="2000" dirty="0"/>
              <a:t>If required, a financial appointee will support the individual.</a:t>
            </a:r>
          </a:p>
          <a:p>
            <a:pPr marL="0" indent="0">
              <a:buClr>
                <a:srgbClr val="26B9D1"/>
              </a:buClr>
              <a:buNone/>
            </a:pPr>
            <a:endParaRPr lang="en-GB" sz="2400" dirty="0"/>
          </a:p>
          <a:p>
            <a:pPr marL="0" indent="0">
              <a:buClr>
                <a:srgbClr val="26B9D1"/>
              </a:buClr>
              <a:buNone/>
            </a:pPr>
            <a:r>
              <a:rPr lang="en-GB" sz="2000" dirty="0"/>
              <a:t>We use CHARMS for digital record keeping and secure information sharing. You will receive a login and training to support you with this.</a:t>
            </a:r>
          </a:p>
        </p:txBody>
      </p:sp>
    </p:spTree>
    <p:extLst>
      <p:ext uri="{BB962C8B-B14F-4D97-AF65-F5344CB8AC3E}">
        <p14:creationId xmlns:p14="http://schemas.microsoft.com/office/powerpoint/2010/main" val="211136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323528" y="22523"/>
            <a:ext cx="6048672" cy="710952"/>
          </a:xfrm>
        </p:spPr>
        <p:txBody>
          <a:bodyPr>
            <a:noAutofit/>
          </a:bodyPr>
          <a:lstStyle/>
          <a:p>
            <a:pPr algn="l"/>
            <a:r>
              <a:rPr lang="en-GB" sz="3200" b="1" dirty="0">
                <a:cs typeface="Arial" panose="020B0604020202020204" pitchFamily="34" charset="0"/>
              </a:rPr>
              <a:t>Support and Monitoring Visits</a:t>
            </a:r>
          </a:p>
        </p:txBody>
      </p:sp>
      <p:sp>
        <p:nvSpPr>
          <p:cNvPr id="7" name="Content Placeholder 2">
            <a:extLst>
              <a:ext uri="{FF2B5EF4-FFF2-40B4-BE49-F238E27FC236}">
                <a16:creationId xmlns:a16="http://schemas.microsoft.com/office/drawing/2014/main" id="{5AB41E3A-E708-4732-8EC1-3F186CC0B3E3}"/>
              </a:ext>
            </a:extLst>
          </p:cNvPr>
          <p:cNvSpPr>
            <a:spLocks noGrp="1"/>
          </p:cNvSpPr>
          <p:nvPr>
            <p:ph sz="half" idx="1"/>
          </p:nvPr>
        </p:nvSpPr>
        <p:spPr>
          <a:xfrm>
            <a:off x="350987" y="1418046"/>
            <a:ext cx="4038600" cy="4525963"/>
          </a:xfrm>
        </p:spPr>
        <p:txBody>
          <a:bodyPr/>
          <a:lstStyle/>
          <a:p>
            <a:pPr>
              <a:buClr>
                <a:srgbClr val="26B9D1"/>
              </a:buClr>
              <a:buFont typeface="Wingdings" panose="05000000000000000000" pitchFamily="2" charset="2"/>
              <a:buChar char="Ø"/>
            </a:pPr>
            <a:r>
              <a:rPr lang="en-GB" dirty="0"/>
              <a:t>Care [Jan- March]</a:t>
            </a:r>
          </a:p>
          <a:p>
            <a:pPr>
              <a:buClr>
                <a:srgbClr val="26B9D1"/>
              </a:buClr>
              <a:buFont typeface="Wingdings" panose="05000000000000000000" pitchFamily="2" charset="2"/>
              <a:buChar char="Ø"/>
            </a:pPr>
            <a:endParaRPr lang="en-GB" dirty="0"/>
          </a:p>
          <a:p>
            <a:pPr>
              <a:buClr>
                <a:srgbClr val="26B9D1"/>
              </a:buClr>
              <a:buFont typeface="Wingdings" panose="05000000000000000000" pitchFamily="2" charset="2"/>
              <a:buChar char="Ø"/>
            </a:pPr>
            <a:endParaRPr lang="en-GB" dirty="0"/>
          </a:p>
          <a:p>
            <a:pPr>
              <a:buClr>
                <a:srgbClr val="26B9D1"/>
              </a:buClr>
              <a:buFont typeface="Wingdings" panose="05000000000000000000" pitchFamily="2" charset="2"/>
              <a:buChar char="Ø"/>
            </a:pPr>
            <a:endParaRPr lang="en-GB" dirty="0"/>
          </a:p>
          <a:p>
            <a:pPr>
              <a:buClr>
                <a:srgbClr val="26B9D1"/>
              </a:buClr>
              <a:buFont typeface="Wingdings" panose="05000000000000000000" pitchFamily="2" charset="2"/>
              <a:buChar char="Ø"/>
            </a:pPr>
            <a:r>
              <a:rPr lang="en-GB" dirty="0"/>
              <a:t>Carer Review [July – Sept]</a:t>
            </a:r>
          </a:p>
          <a:p>
            <a:endParaRPr lang="en-GB" dirty="0"/>
          </a:p>
          <a:p>
            <a:endParaRPr lang="en-GB" dirty="0"/>
          </a:p>
        </p:txBody>
      </p:sp>
      <p:sp>
        <p:nvSpPr>
          <p:cNvPr id="11" name="Content Placeholder 3">
            <a:extLst>
              <a:ext uri="{FF2B5EF4-FFF2-40B4-BE49-F238E27FC236}">
                <a16:creationId xmlns:a16="http://schemas.microsoft.com/office/drawing/2014/main" id="{2CA50503-E6CB-443D-9A13-D31B9C0F62FA}"/>
              </a:ext>
            </a:extLst>
          </p:cNvPr>
          <p:cNvSpPr txBox="1">
            <a:spLocks/>
          </p:cNvSpPr>
          <p:nvPr/>
        </p:nvSpPr>
        <p:spPr>
          <a:xfrm>
            <a:off x="4800600" y="1268760"/>
            <a:ext cx="4038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6B9D1"/>
              </a:buClr>
              <a:buFont typeface="Wingdings" panose="05000000000000000000" pitchFamily="2" charset="2"/>
              <a:buChar char="Ø"/>
            </a:pPr>
            <a:r>
              <a:rPr lang="en-US" dirty="0"/>
              <a:t>Provider visit  and Independent  Individual visit [April- June]</a:t>
            </a:r>
          </a:p>
          <a:p>
            <a:pPr>
              <a:buClr>
                <a:srgbClr val="26B9D1"/>
              </a:buClr>
              <a:buFont typeface="Wingdings" panose="05000000000000000000" pitchFamily="2" charset="2"/>
              <a:buChar char="Ø"/>
            </a:pPr>
            <a:endParaRPr lang="en-GB" dirty="0"/>
          </a:p>
          <a:p>
            <a:pPr>
              <a:buClr>
                <a:srgbClr val="26B9D1"/>
              </a:buClr>
              <a:buFont typeface="Wingdings" panose="05000000000000000000" pitchFamily="2" charset="2"/>
              <a:buChar char="Ø"/>
            </a:pPr>
            <a:r>
              <a:rPr lang="en-GB" dirty="0"/>
              <a:t>Environment [Oct- Dec]</a:t>
            </a:r>
          </a:p>
          <a:p>
            <a:endParaRPr lang="en-GB" dirty="0"/>
          </a:p>
        </p:txBody>
      </p:sp>
    </p:spTree>
    <p:extLst>
      <p:ext uri="{BB962C8B-B14F-4D97-AF65-F5344CB8AC3E}">
        <p14:creationId xmlns:p14="http://schemas.microsoft.com/office/powerpoint/2010/main" val="346893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323528" y="22523"/>
            <a:ext cx="6048672" cy="710952"/>
          </a:xfrm>
        </p:spPr>
        <p:txBody>
          <a:bodyPr>
            <a:noAutofit/>
          </a:bodyPr>
          <a:lstStyle/>
          <a:p>
            <a:pPr algn="l"/>
            <a:r>
              <a:rPr lang="en-GB" sz="3200" b="1" dirty="0">
                <a:cs typeface="Arial" panose="020B0604020202020204" pitchFamily="34" charset="0"/>
              </a:rPr>
              <a:t>Person Centred Care Planning</a:t>
            </a:r>
          </a:p>
        </p:txBody>
      </p:sp>
      <p:sp>
        <p:nvSpPr>
          <p:cNvPr id="9" name="Text Placeholder 3">
            <a:extLst>
              <a:ext uri="{FF2B5EF4-FFF2-40B4-BE49-F238E27FC236}">
                <a16:creationId xmlns:a16="http://schemas.microsoft.com/office/drawing/2014/main" id="{C5F8ED82-378A-43B3-B90C-29BDD685B01F}"/>
              </a:ext>
            </a:extLst>
          </p:cNvPr>
          <p:cNvSpPr txBox="1">
            <a:spLocks/>
          </p:cNvSpPr>
          <p:nvPr/>
        </p:nvSpPr>
        <p:spPr>
          <a:xfrm>
            <a:off x="507937" y="1136575"/>
            <a:ext cx="8128126" cy="46910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6B9D1"/>
              </a:buClr>
              <a:buFont typeface="Wingdings" panose="05000000000000000000" pitchFamily="2" charset="2"/>
              <a:buChar char="Ø"/>
            </a:pPr>
            <a:r>
              <a:rPr lang="en-GB" sz="2400" dirty="0"/>
              <a:t>Person Centred Care Planning</a:t>
            </a:r>
          </a:p>
          <a:p>
            <a:pPr>
              <a:buClr>
                <a:srgbClr val="26B9D1"/>
              </a:buClr>
              <a:buFont typeface="Wingdings" panose="05000000000000000000" pitchFamily="2" charset="2"/>
              <a:buChar char="Ø"/>
            </a:pPr>
            <a:endParaRPr lang="en-GB" sz="2400" dirty="0"/>
          </a:p>
          <a:p>
            <a:pPr>
              <a:buClr>
                <a:srgbClr val="26B9D1"/>
              </a:buClr>
              <a:buFont typeface="Wingdings" panose="05000000000000000000" pitchFamily="2" charset="2"/>
              <a:buChar char="Ø"/>
            </a:pPr>
            <a:endParaRPr lang="en-GB" sz="2400" dirty="0"/>
          </a:p>
          <a:p>
            <a:pPr>
              <a:buClr>
                <a:srgbClr val="26B9D1"/>
              </a:buClr>
              <a:buFont typeface="Wingdings" panose="05000000000000000000" pitchFamily="2" charset="2"/>
              <a:buChar char="Ø"/>
            </a:pPr>
            <a:endParaRPr lang="en-GB" sz="2000" dirty="0"/>
          </a:p>
        </p:txBody>
      </p:sp>
      <p:sp>
        <p:nvSpPr>
          <p:cNvPr id="7" name="Content Placeholder 2">
            <a:extLst>
              <a:ext uri="{FF2B5EF4-FFF2-40B4-BE49-F238E27FC236}">
                <a16:creationId xmlns:a16="http://schemas.microsoft.com/office/drawing/2014/main" id="{EB64AC59-2B9A-4FE8-AD41-5F740F60ABBC}"/>
              </a:ext>
            </a:extLst>
          </p:cNvPr>
          <p:cNvSpPr>
            <a:spLocks noGrp="1"/>
          </p:cNvSpPr>
          <p:nvPr>
            <p:ph idx="1"/>
          </p:nvPr>
        </p:nvSpPr>
        <p:spPr>
          <a:xfrm>
            <a:off x="457200" y="1600200"/>
            <a:ext cx="8229600" cy="4525963"/>
          </a:xfrm>
        </p:spPr>
        <p:txBody>
          <a:bodyPr/>
          <a:lstStyle/>
          <a:p>
            <a:pPr>
              <a:buClr>
                <a:srgbClr val="26B9D1"/>
              </a:buClr>
              <a:buFont typeface="Wingdings" panose="05000000000000000000" pitchFamily="2" charset="2"/>
              <a:buChar char="Ø"/>
            </a:pPr>
            <a:r>
              <a:rPr lang="en-GB" sz="2400" dirty="0"/>
              <a:t>Shared Lives Individual Plans</a:t>
            </a:r>
          </a:p>
          <a:p>
            <a:pPr>
              <a:buClr>
                <a:srgbClr val="26B9D1"/>
              </a:buClr>
              <a:buFont typeface="Wingdings" panose="05000000000000000000" pitchFamily="2" charset="2"/>
              <a:buChar char="Ø"/>
            </a:pPr>
            <a:r>
              <a:rPr lang="en-GB" sz="2400" dirty="0"/>
              <a:t>Individual Risk assessments</a:t>
            </a:r>
          </a:p>
          <a:p>
            <a:pPr>
              <a:buClr>
                <a:srgbClr val="26B9D1"/>
              </a:buClr>
              <a:buFont typeface="Wingdings" panose="05000000000000000000" pitchFamily="2" charset="2"/>
              <a:buChar char="Ø"/>
            </a:pPr>
            <a:r>
              <a:rPr lang="en-GB" sz="2400" dirty="0"/>
              <a:t>Manual Handling Risk assessments </a:t>
            </a:r>
          </a:p>
          <a:p>
            <a:pPr>
              <a:buClr>
                <a:srgbClr val="26B9D1"/>
              </a:buClr>
              <a:buFont typeface="Wingdings" panose="05000000000000000000" pitchFamily="2" charset="2"/>
              <a:buChar char="Ø"/>
            </a:pPr>
            <a:endParaRPr lang="en-GB" sz="2400" dirty="0"/>
          </a:p>
          <a:p>
            <a:pPr>
              <a:buClr>
                <a:srgbClr val="26B9D1"/>
              </a:buClr>
              <a:buFont typeface="Wingdings" panose="05000000000000000000" pitchFamily="2" charset="2"/>
              <a:buChar char="Ø"/>
            </a:pPr>
            <a:r>
              <a:rPr lang="en-GB" sz="2400" dirty="0"/>
              <a:t>Advocacy </a:t>
            </a:r>
          </a:p>
          <a:p>
            <a:pPr>
              <a:buClr>
                <a:srgbClr val="26B9D1"/>
              </a:buClr>
              <a:buFont typeface="Wingdings" panose="05000000000000000000" pitchFamily="2" charset="2"/>
              <a:buChar char="Ø"/>
            </a:pPr>
            <a:r>
              <a:rPr lang="en-GB" sz="2400" dirty="0"/>
              <a:t>Mental capacity</a:t>
            </a:r>
          </a:p>
          <a:p>
            <a:pPr>
              <a:buClr>
                <a:srgbClr val="26B9D1"/>
              </a:buClr>
              <a:buFont typeface="Wingdings" panose="05000000000000000000" pitchFamily="2" charset="2"/>
              <a:buChar char="Ø"/>
            </a:pPr>
            <a:r>
              <a:rPr lang="en-GB" sz="2400" dirty="0"/>
              <a:t>Confidentiality </a:t>
            </a:r>
          </a:p>
        </p:txBody>
      </p:sp>
    </p:spTree>
    <p:extLst>
      <p:ext uri="{BB962C8B-B14F-4D97-AF65-F5344CB8AC3E}">
        <p14:creationId xmlns:p14="http://schemas.microsoft.com/office/powerpoint/2010/main" val="3524262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323528" y="22523"/>
            <a:ext cx="6048672" cy="710952"/>
          </a:xfrm>
        </p:spPr>
        <p:txBody>
          <a:bodyPr>
            <a:noAutofit/>
          </a:bodyPr>
          <a:lstStyle/>
          <a:p>
            <a:pPr algn="l"/>
            <a:r>
              <a:rPr lang="en-GB" sz="3200" b="1" dirty="0"/>
              <a:t>Working with others</a:t>
            </a:r>
            <a:endParaRPr lang="en-GB" sz="3200" b="1"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DC187B21-38AF-46EF-A70A-67790D089FE9}"/>
              </a:ext>
            </a:extLst>
          </p:cNvPr>
          <p:cNvSpPr>
            <a:spLocks noGrp="1"/>
          </p:cNvSpPr>
          <p:nvPr>
            <p:ph idx="1"/>
          </p:nvPr>
        </p:nvSpPr>
        <p:spPr>
          <a:xfrm>
            <a:off x="457200" y="1052736"/>
            <a:ext cx="8229600" cy="4525963"/>
          </a:xfrm>
        </p:spPr>
        <p:txBody>
          <a:bodyPr>
            <a:normAutofit lnSpcReduction="10000"/>
          </a:bodyPr>
          <a:lstStyle/>
          <a:p>
            <a:pPr>
              <a:buClr>
                <a:srgbClr val="26B9D1"/>
              </a:buClr>
              <a:buFont typeface="Wingdings" panose="05000000000000000000" pitchFamily="2" charset="2"/>
              <a:buChar char="Ø"/>
            </a:pPr>
            <a:r>
              <a:rPr lang="en-GB" dirty="0"/>
              <a:t>Families</a:t>
            </a:r>
          </a:p>
          <a:p>
            <a:pPr>
              <a:buClr>
                <a:srgbClr val="26B9D1"/>
              </a:buClr>
              <a:buFont typeface="Wingdings" panose="05000000000000000000" pitchFamily="2" charset="2"/>
              <a:buChar char="Ø"/>
            </a:pPr>
            <a:r>
              <a:rPr lang="en-GB" dirty="0"/>
              <a:t>Professionals- Social workers, doctors, Nurses, occupational therapists, day service staff, physiotherapists, psychologists, psychiatrists, reviewing officers, speech and language therapists.</a:t>
            </a:r>
          </a:p>
          <a:p>
            <a:pPr>
              <a:buClr>
                <a:srgbClr val="26B9D1"/>
              </a:buClr>
              <a:buFont typeface="Wingdings" panose="05000000000000000000" pitchFamily="2" charset="2"/>
              <a:buChar char="Ø"/>
            </a:pPr>
            <a:r>
              <a:rPr lang="en-GB" dirty="0"/>
              <a:t>Other Shared Lives Providers - provider forum meetings, supporting with breaks</a:t>
            </a:r>
          </a:p>
          <a:p>
            <a:pPr>
              <a:buClr>
                <a:srgbClr val="26B9D1"/>
              </a:buClr>
              <a:buFont typeface="Wingdings" panose="05000000000000000000" pitchFamily="2" charset="2"/>
              <a:buChar char="Ø"/>
            </a:pPr>
            <a:r>
              <a:rPr lang="en-GB" dirty="0"/>
              <a:t>Training team </a:t>
            </a:r>
          </a:p>
        </p:txBody>
      </p:sp>
    </p:spTree>
    <p:extLst>
      <p:ext uri="{BB962C8B-B14F-4D97-AF65-F5344CB8AC3E}">
        <p14:creationId xmlns:p14="http://schemas.microsoft.com/office/powerpoint/2010/main" val="186695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323528" y="22523"/>
            <a:ext cx="6048672" cy="710952"/>
          </a:xfrm>
        </p:spPr>
        <p:txBody>
          <a:bodyPr>
            <a:noAutofit/>
          </a:bodyPr>
          <a:lstStyle/>
          <a:p>
            <a:pPr algn="l"/>
            <a:r>
              <a:rPr lang="en-GB" sz="3200" b="1" dirty="0"/>
              <a:t>Ongoing Training</a:t>
            </a:r>
            <a:endParaRPr lang="en-GB" sz="3200" b="1"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DC187B21-38AF-46EF-A70A-67790D089FE9}"/>
              </a:ext>
            </a:extLst>
          </p:cNvPr>
          <p:cNvSpPr>
            <a:spLocks noGrp="1"/>
          </p:cNvSpPr>
          <p:nvPr>
            <p:ph idx="1"/>
          </p:nvPr>
        </p:nvSpPr>
        <p:spPr>
          <a:xfrm>
            <a:off x="457200" y="1052736"/>
            <a:ext cx="8229600" cy="4525963"/>
          </a:xfrm>
        </p:spPr>
        <p:txBody>
          <a:bodyPr>
            <a:normAutofit fontScale="92500" lnSpcReduction="20000"/>
          </a:bodyPr>
          <a:lstStyle/>
          <a:p>
            <a:pPr>
              <a:buClr>
                <a:srgbClr val="26B9D1"/>
              </a:buClr>
              <a:buFont typeface="Wingdings" panose="05000000000000000000" pitchFamily="2" charset="2"/>
              <a:buChar char="Ø"/>
            </a:pPr>
            <a:r>
              <a:rPr lang="en-GB" dirty="0"/>
              <a:t>Regular mandatory updates- Adult Safeguarding, Fire, First Aid, Medication- every three years</a:t>
            </a:r>
          </a:p>
          <a:p>
            <a:pPr>
              <a:buClr>
                <a:srgbClr val="26B9D1"/>
              </a:buClr>
              <a:buFont typeface="Wingdings" panose="05000000000000000000" pitchFamily="2" charset="2"/>
              <a:buChar char="Ø"/>
            </a:pPr>
            <a:endParaRPr lang="en-GB" dirty="0"/>
          </a:p>
          <a:p>
            <a:pPr>
              <a:buClr>
                <a:srgbClr val="26B9D1"/>
              </a:buClr>
              <a:buFont typeface="Wingdings" panose="05000000000000000000" pitchFamily="2" charset="2"/>
              <a:buChar char="Ø"/>
            </a:pPr>
            <a:r>
              <a:rPr lang="en-GB" dirty="0"/>
              <a:t>Additional requirements – moving and handling (diligent) training, achieving positive outcomes for people with autism, epilepsy, diabetes, eating and drinking (SALT), infection control</a:t>
            </a:r>
          </a:p>
          <a:p>
            <a:pPr marL="0" indent="0">
              <a:buNone/>
            </a:pPr>
            <a:r>
              <a:rPr lang="en-GB" dirty="0"/>
              <a:t> </a:t>
            </a:r>
          </a:p>
          <a:p>
            <a:pPr marL="0" indent="0">
              <a:buClr>
                <a:srgbClr val="26B9D1"/>
              </a:buClr>
              <a:buNone/>
            </a:pPr>
            <a:r>
              <a:rPr lang="en-GB" dirty="0"/>
              <a:t>We can also resource additional training that you request if relevant to your role</a:t>
            </a:r>
          </a:p>
        </p:txBody>
      </p:sp>
    </p:spTree>
    <p:extLst>
      <p:ext uri="{BB962C8B-B14F-4D97-AF65-F5344CB8AC3E}">
        <p14:creationId xmlns:p14="http://schemas.microsoft.com/office/powerpoint/2010/main" val="76047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1299E6E5-B8F5-4BF9-9ABA-B47F8C06FBEE}"/>
              </a:ext>
            </a:extLst>
          </p:cNvPr>
          <p:cNvSpPr txBox="1">
            <a:spLocks noGrp="1"/>
          </p:cNvSpPr>
          <p:nvPr>
            <p:ph type="title" idx="4294967295"/>
          </p:nvPr>
        </p:nvSpPr>
        <p:spPr>
          <a:xfrm>
            <a:off x="251520" y="89964"/>
            <a:ext cx="4343305"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Introducing Shared Lives</a:t>
            </a:r>
          </a:p>
        </p:txBody>
      </p:sp>
      <p:sp>
        <p:nvSpPr>
          <p:cNvPr id="5" name="Rectangle 4">
            <a:extLst>
              <a:ext uri="{FF2B5EF4-FFF2-40B4-BE49-F238E27FC236}">
                <a16:creationId xmlns:a16="http://schemas.microsoft.com/office/drawing/2014/main" id="{769AA1C3-E679-4471-BAA7-04FA94EF23AF}"/>
              </a:ext>
            </a:extLst>
          </p:cNvPr>
          <p:cNvSpPr/>
          <p:nvPr/>
        </p:nvSpPr>
        <p:spPr>
          <a:xfrm>
            <a:off x="431540" y="1032125"/>
            <a:ext cx="8280920" cy="4862870"/>
          </a:xfrm>
          <a:prstGeom prst="rect">
            <a:avLst/>
          </a:prstGeom>
        </p:spPr>
        <p:txBody>
          <a:bodyPr wrap="square">
            <a:spAutoFit/>
          </a:bodyPr>
          <a:lstStyle/>
          <a:p>
            <a:pPr lvl="0"/>
            <a:r>
              <a:rPr lang="en-GB" b="1" dirty="0">
                <a:cs typeface="Arial" panose="020B0604020202020204" pitchFamily="34" charset="0"/>
              </a:rPr>
              <a:t>Purpose of Shared Lives:</a:t>
            </a:r>
          </a:p>
          <a:p>
            <a:pPr lvl="0"/>
            <a:endParaRPr lang="en-GB" b="1" dirty="0">
              <a:cs typeface="Arial" panose="020B0604020202020204" pitchFamily="34" charset="0"/>
            </a:endParaRPr>
          </a:p>
          <a:p>
            <a:pPr lvl="0"/>
            <a:r>
              <a:rPr lang="en-GB" sz="1600" dirty="0">
                <a:solidFill>
                  <a:prstClr val="black"/>
                </a:solidFill>
                <a:cs typeface="Arial" panose="020B0604020202020204" pitchFamily="34" charset="0"/>
              </a:rPr>
              <a:t>Worcestershire Shared Lives Scheme provides individuals with care and support needs the opportunity to be part of the family and community of a Shared Lives provider, who in turn will provide friendship and appropriate support and care.</a:t>
            </a:r>
          </a:p>
          <a:p>
            <a:pPr lvl="0"/>
            <a:endParaRPr lang="en-GB" sz="1600" dirty="0">
              <a:solidFill>
                <a:prstClr val="black"/>
              </a:solidFill>
              <a:cs typeface="Arial" panose="020B0604020202020204" pitchFamily="34" charset="0"/>
            </a:endParaRPr>
          </a:p>
          <a:p>
            <a:pPr lvl="0"/>
            <a:r>
              <a:rPr lang="en-GB" b="1" dirty="0">
                <a:cs typeface="Arial" panose="020B0604020202020204" pitchFamily="34" charset="0"/>
              </a:rPr>
              <a:t>Who is in the team:</a:t>
            </a:r>
          </a:p>
          <a:p>
            <a:pPr lvl="0" algn="ctr"/>
            <a:r>
              <a:rPr lang="en-GB" sz="1600" b="1" dirty="0">
                <a:solidFill>
                  <a:srgbClr val="195AA1"/>
                </a:solidFill>
                <a:cs typeface="Arial" panose="020B0604020202020204" pitchFamily="34" charset="0"/>
              </a:rPr>
              <a:t>Shared Lives Registered Manager </a:t>
            </a:r>
          </a:p>
          <a:p>
            <a:pPr lvl="0" algn="ctr"/>
            <a:r>
              <a:rPr lang="en-GB" sz="1600" b="1" dirty="0">
                <a:solidFill>
                  <a:prstClr val="black"/>
                </a:solidFill>
                <a:cs typeface="Arial" panose="020B0604020202020204" pitchFamily="34" charset="0"/>
              </a:rPr>
              <a:t>Jenny Parker</a:t>
            </a:r>
          </a:p>
          <a:p>
            <a:pPr algn="ctr"/>
            <a:endParaRPr lang="en-GB" sz="1600" b="1" dirty="0">
              <a:solidFill>
                <a:srgbClr val="0070C0"/>
              </a:solidFill>
              <a:cs typeface="Arial" panose="020B0604020202020204" pitchFamily="34" charset="0"/>
            </a:endParaRPr>
          </a:p>
          <a:p>
            <a:pPr algn="ctr"/>
            <a:r>
              <a:rPr lang="en-GB" sz="1600" b="1" dirty="0">
                <a:solidFill>
                  <a:srgbClr val="195AA1"/>
                </a:solidFill>
                <a:cs typeface="Arial" panose="020B0604020202020204" pitchFamily="34" charset="0"/>
              </a:rPr>
              <a:t>Team Leader</a:t>
            </a:r>
          </a:p>
          <a:p>
            <a:pPr lvl="0" algn="ctr"/>
            <a:r>
              <a:rPr lang="en-GB" sz="1600" b="1" dirty="0">
                <a:solidFill>
                  <a:prstClr val="black"/>
                </a:solidFill>
                <a:cs typeface="Arial" panose="020B0604020202020204" pitchFamily="34" charset="0"/>
              </a:rPr>
              <a:t>Catherine Tyler</a:t>
            </a:r>
            <a:endParaRPr lang="en-GB" sz="1600" b="1" dirty="0">
              <a:solidFill>
                <a:srgbClr val="0070C0"/>
              </a:solidFill>
              <a:cs typeface="Arial" panose="020B0604020202020204" pitchFamily="34" charset="0"/>
            </a:endParaRPr>
          </a:p>
          <a:p>
            <a:pPr algn="ctr"/>
            <a:endParaRPr lang="en-GB" sz="1600" b="1" dirty="0">
              <a:solidFill>
                <a:srgbClr val="0070C0"/>
              </a:solidFill>
              <a:cs typeface="Arial" panose="020B0604020202020204" pitchFamily="34" charset="0"/>
            </a:endParaRPr>
          </a:p>
          <a:p>
            <a:pPr algn="ctr"/>
            <a:r>
              <a:rPr lang="en-GB" sz="1600" b="1" dirty="0">
                <a:solidFill>
                  <a:srgbClr val="195AA1"/>
                </a:solidFill>
                <a:cs typeface="Arial" panose="020B0604020202020204" pitchFamily="34" charset="0"/>
              </a:rPr>
              <a:t>Shared Lives Workers</a:t>
            </a:r>
          </a:p>
          <a:p>
            <a:pPr lvl="0" algn="ctr"/>
            <a:r>
              <a:rPr lang="en-GB" sz="1600" b="1" dirty="0">
                <a:solidFill>
                  <a:prstClr val="black"/>
                </a:solidFill>
                <a:cs typeface="Arial" panose="020B0604020202020204" pitchFamily="34" charset="0"/>
              </a:rPr>
              <a:t>Lin Hall, Natasha Hughes, Kristina Crummy, Nicole Knibbs, Nigel Blackshaw, Julie Wiggins, Kate Frayne, </a:t>
            </a:r>
            <a:r>
              <a:rPr lang="en-GB" sz="1600" b="1">
                <a:solidFill>
                  <a:prstClr val="black"/>
                </a:solidFill>
                <a:cs typeface="Arial" panose="020B0604020202020204" pitchFamily="34" charset="0"/>
              </a:rPr>
              <a:t>Sally Green</a:t>
            </a:r>
            <a:endParaRPr lang="en-GB" sz="1600" b="1" dirty="0">
              <a:solidFill>
                <a:prstClr val="black"/>
              </a:solidFill>
              <a:cs typeface="Arial" panose="020B0604020202020204" pitchFamily="34" charset="0"/>
            </a:endParaRPr>
          </a:p>
          <a:p>
            <a:pPr lvl="0" algn="ctr"/>
            <a:endParaRPr lang="en-GB" sz="1600" b="1" dirty="0">
              <a:solidFill>
                <a:srgbClr val="0070C0"/>
              </a:solidFill>
              <a:cs typeface="Arial" panose="020B0604020202020204" pitchFamily="34" charset="0"/>
            </a:endParaRPr>
          </a:p>
          <a:p>
            <a:pPr lvl="0" algn="ctr"/>
            <a:r>
              <a:rPr lang="en-GB" sz="1600" b="1" dirty="0">
                <a:solidFill>
                  <a:srgbClr val="195AA1"/>
                </a:solidFill>
                <a:cs typeface="Arial" panose="020B0604020202020204" pitchFamily="34" charset="0"/>
              </a:rPr>
              <a:t>Clerical and Administration</a:t>
            </a:r>
          </a:p>
          <a:p>
            <a:pPr lvl="0" algn="ctr"/>
            <a:r>
              <a:rPr lang="en-GB" sz="1600" b="1" dirty="0">
                <a:latin typeface="Arial" panose="020B0604020202020204" pitchFamily="34" charset="0"/>
                <a:ea typeface="Times New Roman"/>
                <a:cs typeface="Arial" panose="020B0604020202020204" pitchFamily="34" charset="0"/>
              </a:rPr>
              <a:t>Jenny Eskdale and Sandy Rimell (Job Share)</a:t>
            </a:r>
            <a:endParaRPr lang="en-GB" sz="1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55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323528" y="22523"/>
            <a:ext cx="6048672" cy="710952"/>
          </a:xfrm>
        </p:spPr>
        <p:txBody>
          <a:bodyPr>
            <a:noAutofit/>
          </a:bodyPr>
          <a:lstStyle/>
          <a:p>
            <a:pPr algn="l"/>
            <a:r>
              <a:rPr lang="en-GB" sz="3200" b="1" dirty="0"/>
              <a:t>Provider Breaks</a:t>
            </a:r>
            <a:endParaRPr lang="en-GB" sz="3200" b="1"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DC187B21-38AF-46EF-A70A-67790D089FE9}"/>
              </a:ext>
            </a:extLst>
          </p:cNvPr>
          <p:cNvSpPr>
            <a:spLocks noGrp="1"/>
          </p:cNvSpPr>
          <p:nvPr>
            <p:ph idx="1"/>
          </p:nvPr>
        </p:nvSpPr>
        <p:spPr>
          <a:xfrm>
            <a:off x="457200" y="1052736"/>
            <a:ext cx="8229600" cy="4525963"/>
          </a:xfrm>
        </p:spPr>
        <p:txBody>
          <a:bodyPr>
            <a:normAutofit/>
          </a:bodyPr>
          <a:lstStyle/>
          <a:p>
            <a:pPr>
              <a:buClr>
                <a:srgbClr val="26B9D1"/>
              </a:buClr>
              <a:buFont typeface="Wingdings" panose="05000000000000000000" pitchFamily="2" charset="2"/>
              <a:buChar char="Ø"/>
            </a:pPr>
            <a:r>
              <a:rPr lang="en-GB" sz="4000" dirty="0"/>
              <a:t>Support Carers</a:t>
            </a:r>
          </a:p>
          <a:p>
            <a:pPr>
              <a:buClr>
                <a:srgbClr val="26B9D1"/>
              </a:buClr>
              <a:buFont typeface="Wingdings" panose="05000000000000000000" pitchFamily="2" charset="2"/>
              <a:buChar char="Ø"/>
            </a:pPr>
            <a:endParaRPr lang="en-GB" sz="4000" dirty="0"/>
          </a:p>
          <a:p>
            <a:pPr>
              <a:buClr>
                <a:srgbClr val="26B9D1"/>
              </a:buClr>
              <a:buFont typeface="Wingdings" panose="05000000000000000000" pitchFamily="2" charset="2"/>
              <a:buChar char="Ø"/>
            </a:pPr>
            <a:r>
              <a:rPr lang="en-GB" sz="4000" dirty="0"/>
              <a:t>Replacement care [carer to carer]</a:t>
            </a:r>
          </a:p>
          <a:p>
            <a:endParaRPr lang="en-GB" sz="4000" dirty="0"/>
          </a:p>
          <a:p>
            <a:pPr>
              <a:buClr>
                <a:srgbClr val="26B9D1"/>
              </a:buClr>
              <a:buFont typeface="Wingdings" panose="05000000000000000000" pitchFamily="2" charset="2"/>
              <a:buChar char="Ø"/>
            </a:pPr>
            <a:r>
              <a:rPr lang="en-GB" sz="4000" dirty="0"/>
              <a:t>Scheme support </a:t>
            </a:r>
          </a:p>
        </p:txBody>
      </p:sp>
    </p:spTree>
    <p:extLst>
      <p:ext uri="{BB962C8B-B14F-4D97-AF65-F5344CB8AC3E}">
        <p14:creationId xmlns:p14="http://schemas.microsoft.com/office/powerpoint/2010/main" val="39962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323528" y="22523"/>
            <a:ext cx="6048672" cy="710952"/>
          </a:xfrm>
        </p:spPr>
        <p:txBody>
          <a:bodyPr>
            <a:noAutofit/>
          </a:bodyPr>
          <a:lstStyle/>
          <a:p>
            <a:pPr algn="l"/>
            <a:r>
              <a:rPr lang="en-GB" sz="3200" b="1" dirty="0"/>
              <a:t>Useful contact numbers</a:t>
            </a:r>
            <a:endParaRPr lang="en-GB" sz="3200" b="1"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DC187B21-38AF-46EF-A70A-67790D089FE9}"/>
              </a:ext>
            </a:extLst>
          </p:cNvPr>
          <p:cNvSpPr>
            <a:spLocks noGrp="1"/>
          </p:cNvSpPr>
          <p:nvPr>
            <p:ph idx="1"/>
          </p:nvPr>
        </p:nvSpPr>
        <p:spPr>
          <a:xfrm>
            <a:off x="457200" y="956555"/>
            <a:ext cx="8229600" cy="5105512"/>
          </a:xfrm>
        </p:spPr>
        <p:txBody>
          <a:bodyPr>
            <a:noAutofit/>
          </a:bodyPr>
          <a:lstStyle/>
          <a:p>
            <a:pPr>
              <a:buClr>
                <a:srgbClr val="26B9D1"/>
              </a:buClr>
              <a:buFont typeface="Wingdings" panose="05000000000000000000" pitchFamily="2" charset="2"/>
              <a:buChar char="Ø"/>
            </a:pPr>
            <a:r>
              <a:rPr lang="en-US" sz="1800" b="1" dirty="0"/>
              <a:t>Shared Lives</a:t>
            </a:r>
          </a:p>
          <a:p>
            <a:pPr marL="0" indent="0">
              <a:buNone/>
            </a:pPr>
            <a:r>
              <a:rPr lang="en-US" sz="1800" dirty="0"/>
              <a:t>Worcestershire County Council</a:t>
            </a:r>
          </a:p>
          <a:p>
            <a:pPr marL="0" indent="0">
              <a:buNone/>
            </a:pPr>
            <a:r>
              <a:rPr lang="en-GB" sz="1800" dirty="0">
                <a:effectLst/>
                <a:ea typeface="Times New Roman" panose="02020603050405020304" pitchFamily="18" charset="0"/>
                <a:cs typeface="Times New Roman" panose="02020603050405020304" pitchFamily="18" charset="0"/>
              </a:rPr>
              <a:t>Shared Lives (People Directorate)</a:t>
            </a:r>
            <a:r>
              <a:rPr lang="en-GB" sz="1800" dirty="0">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G3, County Hall,</a:t>
            </a:r>
            <a:r>
              <a:rPr lang="en-GB" sz="1800" dirty="0">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Spetchley Road,</a:t>
            </a:r>
            <a:endParaRPr lang="en-GB" sz="1800" dirty="0">
              <a:effectLst/>
              <a:ea typeface="Calibri" panose="020F0502020204030204" pitchFamily="34" charset="0"/>
              <a:cs typeface="Times New Roman" panose="02020603050405020304" pitchFamily="18" charset="0"/>
            </a:endParaRPr>
          </a:p>
          <a:p>
            <a:pPr marL="0" indent="0">
              <a:buNone/>
            </a:pPr>
            <a:r>
              <a:rPr lang="en-GB" sz="1800" dirty="0">
                <a:effectLst/>
                <a:ea typeface="Times New Roman" panose="02020603050405020304" pitchFamily="18" charset="0"/>
                <a:cs typeface="Times New Roman" panose="02020603050405020304" pitchFamily="18" charset="0"/>
              </a:rPr>
              <a:t>Worcester, Worcestershire</a:t>
            </a:r>
            <a:r>
              <a:rPr lang="en-GB" sz="1800" dirty="0">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WR5 2NP</a:t>
            </a:r>
            <a:endParaRPr lang="en-GB" sz="1800" dirty="0">
              <a:effectLst/>
              <a:ea typeface="Calibri" panose="020F0502020204030204" pitchFamily="34" charset="0"/>
              <a:cs typeface="Times New Roman" panose="02020603050405020304" pitchFamily="18" charset="0"/>
            </a:endParaRPr>
          </a:p>
          <a:p>
            <a:pPr marL="0" indent="0">
              <a:buNone/>
            </a:pPr>
            <a:r>
              <a:rPr lang="en-US" sz="1800" dirty="0"/>
              <a:t>T:  01905 765622 </a:t>
            </a:r>
          </a:p>
          <a:p>
            <a:pPr marL="0" indent="0">
              <a:buNone/>
            </a:pPr>
            <a:r>
              <a:rPr lang="en-US" sz="1800" dirty="0"/>
              <a:t>E:  sharedlivesadmin@worcestershire.gov.uk</a:t>
            </a:r>
            <a:endParaRPr lang="en-GB" sz="1800" dirty="0"/>
          </a:p>
          <a:p>
            <a:pPr>
              <a:buClr>
                <a:srgbClr val="26B9D1"/>
              </a:buClr>
              <a:buFont typeface="Wingdings" panose="05000000000000000000" pitchFamily="2" charset="2"/>
              <a:buChar char="Ø"/>
            </a:pPr>
            <a:r>
              <a:rPr lang="en-GB" sz="1800" b="1" dirty="0"/>
              <a:t>Shared Lives Plus</a:t>
            </a:r>
          </a:p>
          <a:p>
            <a:pPr marL="0" indent="0">
              <a:buNone/>
            </a:pPr>
            <a:r>
              <a:rPr lang="en-US" sz="1800" dirty="0"/>
              <a:t>Shared Lives Plus runs a helpline designed to assist members. All of them are FREE to Shared Lives Plus members.</a:t>
            </a:r>
          </a:p>
          <a:p>
            <a:pPr marL="0" indent="0">
              <a:buNone/>
            </a:pPr>
            <a:r>
              <a:rPr lang="en-US" sz="1800" dirty="0"/>
              <a:t>Shared Lives Plus Office 0151 227 3499</a:t>
            </a:r>
            <a:endParaRPr lang="en-GB" sz="1800" dirty="0"/>
          </a:p>
          <a:p>
            <a:pPr>
              <a:buFont typeface="Wingdings" panose="05000000000000000000" pitchFamily="2" charset="2"/>
              <a:buChar char="Ø"/>
            </a:pPr>
            <a:endParaRPr lang="en-GB" sz="1800" b="1" dirty="0"/>
          </a:p>
          <a:p>
            <a:pPr>
              <a:buClr>
                <a:srgbClr val="26B9D1"/>
              </a:buClr>
              <a:buFont typeface="Wingdings" panose="05000000000000000000" pitchFamily="2" charset="2"/>
              <a:buChar char="Ø"/>
            </a:pPr>
            <a:r>
              <a:rPr lang="en-GB" sz="1800" b="1" dirty="0"/>
              <a:t>Emergency Duty Team</a:t>
            </a:r>
          </a:p>
          <a:p>
            <a:pPr marL="0" indent="0">
              <a:buClr>
                <a:srgbClr val="26B9D1"/>
              </a:buClr>
              <a:buNone/>
            </a:pPr>
            <a:r>
              <a:rPr lang="en-US" sz="1800" dirty="0"/>
              <a:t>The EDT can be contacted on 01905 768020 or fax 01905 768023. [Out of hours]</a:t>
            </a:r>
            <a:endParaRPr lang="en-GB" sz="1800" dirty="0"/>
          </a:p>
          <a:p>
            <a:pPr>
              <a:buClr>
                <a:srgbClr val="26B9D1"/>
              </a:buClr>
              <a:buFont typeface="Wingdings" panose="05000000000000000000" pitchFamily="2" charset="2"/>
              <a:buChar char="Ø"/>
            </a:pPr>
            <a:endParaRPr lang="en-GB" sz="1800" b="1" dirty="0"/>
          </a:p>
          <a:p>
            <a:pPr>
              <a:buClr>
                <a:srgbClr val="26B9D1"/>
              </a:buClr>
              <a:buFont typeface="Wingdings" panose="05000000000000000000" pitchFamily="2" charset="2"/>
              <a:buChar char="Ø"/>
            </a:pPr>
            <a:r>
              <a:rPr lang="en-GB" sz="1800" b="1" dirty="0"/>
              <a:t>Care Quality Commission [CQC]</a:t>
            </a:r>
          </a:p>
          <a:p>
            <a:pPr marL="0" indent="0">
              <a:buNone/>
            </a:pPr>
            <a:r>
              <a:rPr lang="en-GB" sz="1800" dirty="0"/>
              <a:t>Telephone: 03000 616161</a:t>
            </a:r>
          </a:p>
        </p:txBody>
      </p:sp>
    </p:spTree>
    <p:extLst>
      <p:ext uri="{BB962C8B-B14F-4D97-AF65-F5344CB8AC3E}">
        <p14:creationId xmlns:p14="http://schemas.microsoft.com/office/powerpoint/2010/main" val="457151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C5F8ED82-378A-43B3-B90C-29BDD685B01F}"/>
              </a:ext>
            </a:extLst>
          </p:cNvPr>
          <p:cNvSpPr txBox="1">
            <a:spLocks noGrp="1"/>
          </p:cNvSpPr>
          <p:nvPr>
            <p:ph type="title" idx="4294967295"/>
          </p:nvPr>
        </p:nvSpPr>
        <p:spPr>
          <a:xfrm>
            <a:off x="2627784" y="3429000"/>
            <a:ext cx="8128126" cy="4691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26B9D1"/>
              </a:buClr>
              <a:buSzTx/>
              <a:buFont typeface="Arial" panose="020B0604020202020204" pitchFamily="34" charset="0"/>
              <a:buNone/>
              <a:tabLst/>
              <a:defRPr/>
            </a:pPr>
            <a:r>
              <a:rPr kumimoji="0" lang="en-GB" sz="6000" b="1" i="0" u="none" strike="noStrike" kern="1200" cap="none" spc="0" normalizeH="0" baseline="0" noProof="0" dirty="0">
                <a:ln>
                  <a:noFill/>
                </a:ln>
                <a:solidFill>
                  <a:srgbClr val="195AA1"/>
                </a:solidFill>
                <a:effectLst/>
                <a:uLnTx/>
                <a:uFillTx/>
                <a:latin typeface="+mn-lt"/>
                <a:ea typeface="+mn-ea"/>
                <a:cs typeface="Arial" panose="020B0604020202020204" pitchFamily="34" charset="0"/>
              </a:rPr>
              <a:t>Questions</a:t>
            </a:r>
            <a:r>
              <a:rPr kumimoji="0" lang="en-GB" sz="2000" b="1" i="0" u="none" strike="noStrike" kern="1200" cap="none" spc="0" normalizeH="0" baseline="0" noProof="0" dirty="0">
                <a:ln>
                  <a:noFill/>
                </a:ln>
                <a:solidFill>
                  <a:srgbClr val="195AA1"/>
                </a:solidFill>
                <a:effectLst/>
                <a:uLnTx/>
                <a:uFillTx/>
                <a:latin typeface="Arial" panose="020B0604020202020204" pitchFamily="34" charset="0"/>
                <a:ea typeface="+mn-ea"/>
                <a:cs typeface="Arial" panose="020B0604020202020204" pitchFamily="34" charset="0"/>
              </a:rPr>
              <a:t> </a:t>
            </a:r>
            <a:endParaRPr kumimoji="0" lang="en-GB" sz="2000" b="0" i="0" u="none" strike="noStrike" kern="1200" cap="none" spc="0" normalizeH="0" baseline="0" noProof="0" dirty="0">
              <a:ln>
                <a:noFill/>
              </a:ln>
              <a:solidFill>
                <a:srgbClr val="195AA1"/>
              </a:solidFill>
              <a:effectLst/>
              <a:uLnTx/>
              <a:uFillTx/>
              <a:latin typeface="+mn-lt"/>
              <a:ea typeface="+mn-ea"/>
              <a:cs typeface="+mn-cs"/>
            </a:endParaRPr>
          </a:p>
        </p:txBody>
      </p:sp>
      <p:pic>
        <p:nvPicPr>
          <p:cNvPr id="6" name="Content Placeholder 18">
            <a:extLst>
              <a:ext uri="{FF2B5EF4-FFF2-40B4-BE49-F238E27FC236}">
                <a16:creationId xmlns:a16="http://schemas.microsoft.com/office/drawing/2014/main" id="{D5E5BEEA-B00E-4A07-BDB8-370694BAE049}"/>
              </a:ext>
              <a:ext uri="{C183D7F6-B498-43B3-948B-1728B52AA6E4}">
                <adec:decorative xmlns:adec="http://schemas.microsoft.com/office/drawing/2017/decorative" val="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52687" y="836712"/>
            <a:ext cx="4438625" cy="1873994"/>
          </a:xfrm>
        </p:spPr>
      </p:pic>
    </p:spTree>
    <p:extLst>
      <p:ext uri="{BB962C8B-B14F-4D97-AF65-F5344CB8AC3E}">
        <p14:creationId xmlns:p14="http://schemas.microsoft.com/office/powerpoint/2010/main" val="100623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1299E6E5-B8F5-4BF9-9ABA-B47F8C06FBEE}"/>
              </a:ext>
            </a:extLst>
          </p:cNvPr>
          <p:cNvSpPr txBox="1">
            <a:spLocks noGrp="1"/>
          </p:cNvSpPr>
          <p:nvPr>
            <p:ph type="title" idx="4294967295"/>
          </p:nvPr>
        </p:nvSpPr>
        <p:spPr>
          <a:xfrm>
            <a:off x="251520" y="89964"/>
            <a:ext cx="481894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Introduction to the scheme</a:t>
            </a:r>
          </a:p>
        </p:txBody>
      </p:sp>
      <p:sp>
        <p:nvSpPr>
          <p:cNvPr id="2" name="Rectangle 1">
            <a:extLst>
              <a:ext uri="{FF2B5EF4-FFF2-40B4-BE49-F238E27FC236}">
                <a16:creationId xmlns:a16="http://schemas.microsoft.com/office/drawing/2014/main" id="{D7F75D25-E634-4E63-A3A9-6E0C854BBE18}"/>
              </a:ext>
            </a:extLst>
          </p:cNvPr>
          <p:cNvSpPr/>
          <p:nvPr/>
        </p:nvSpPr>
        <p:spPr>
          <a:xfrm>
            <a:off x="323528" y="1223858"/>
            <a:ext cx="8658516" cy="2677656"/>
          </a:xfrm>
          <a:prstGeom prst="rect">
            <a:avLst/>
          </a:prstGeom>
        </p:spPr>
        <p:txBody>
          <a:bodyPr wrap="square">
            <a:spAutoFit/>
          </a:bodyPr>
          <a:lstStyle/>
          <a:p>
            <a:pPr marL="457200" indent="-457200">
              <a:buClr>
                <a:srgbClr val="26B9D1"/>
              </a:buClr>
              <a:buFont typeface="Wingdings" panose="05000000000000000000" pitchFamily="2" charset="2"/>
              <a:buChar char="Ø"/>
            </a:pPr>
            <a:r>
              <a:rPr lang="en-US" sz="2400" dirty="0">
                <a:solidFill>
                  <a:prstClr val="black"/>
                </a:solidFill>
                <a:cs typeface="Arial" panose="020B0604020202020204" pitchFamily="34" charset="0"/>
              </a:rPr>
              <a:t>Shared Lives is a care and support service for people aged 18 and over. It’s an alternative to Supported Living or Residential Care.</a:t>
            </a:r>
          </a:p>
          <a:p>
            <a:pPr marL="457200" indent="-457200">
              <a:buClr>
                <a:srgbClr val="26B9D1"/>
              </a:buClr>
              <a:buFont typeface="Wingdings" panose="05000000000000000000" pitchFamily="2" charset="2"/>
              <a:buChar char="Ø"/>
            </a:pPr>
            <a:endParaRPr lang="en-US" sz="2400" dirty="0">
              <a:solidFill>
                <a:prstClr val="black"/>
              </a:solidFill>
              <a:cs typeface="Arial" panose="020B0604020202020204" pitchFamily="34" charset="0"/>
            </a:endParaRPr>
          </a:p>
          <a:p>
            <a:pPr marL="457200" indent="-457200">
              <a:buClr>
                <a:srgbClr val="26B9D1"/>
              </a:buClr>
              <a:buFont typeface="Wingdings" panose="05000000000000000000" pitchFamily="2" charset="2"/>
              <a:buChar char="Ø"/>
            </a:pPr>
            <a:r>
              <a:rPr lang="en-US" sz="2400" dirty="0">
                <a:solidFill>
                  <a:prstClr val="black"/>
                </a:solidFill>
                <a:cs typeface="Arial" panose="020B0604020202020204" pitchFamily="34" charset="0"/>
              </a:rPr>
              <a:t>Shared Lives providers can support up to 3 individuals with care and support needs.</a:t>
            </a:r>
          </a:p>
          <a:p>
            <a:pPr>
              <a:buClr>
                <a:srgbClr val="26B9D1"/>
              </a:buClr>
            </a:pPr>
            <a:endParaRPr lang="en-US" sz="240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AEB9126-FEE0-4D4A-9BA4-5603180C837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05" y="3314768"/>
            <a:ext cx="3424493" cy="2568370"/>
          </a:xfrm>
          <a:prstGeom prst="rect">
            <a:avLst/>
          </a:prstGeom>
          <a:effectLst>
            <a:glow rad="127000">
              <a:schemeClr val="accent1"/>
            </a:glow>
          </a:effectLst>
        </p:spPr>
      </p:pic>
      <p:sp>
        <p:nvSpPr>
          <p:cNvPr id="6" name="TextBox 5">
            <a:extLst>
              <a:ext uri="{FF2B5EF4-FFF2-40B4-BE49-F238E27FC236}">
                <a16:creationId xmlns:a16="http://schemas.microsoft.com/office/drawing/2014/main" id="{4B38583B-1A8F-4E83-9AF0-177AEBA64198}"/>
              </a:ext>
            </a:extLst>
          </p:cNvPr>
          <p:cNvSpPr txBox="1"/>
          <p:nvPr/>
        </p:nvSpPr>
        <p:spPr>
          <a:xfrm>
            <a:off x="345282" y="3901514"/>
            <a:ext cx="5368905" cy="1846659"/>
          </a:xfrm>
          <a:prstGeom prst="rect">
            <a:avLst/>
          </a:prstGeom>
          <a:noFill/>
        </p:spPr>
        <p:txBody>
          <a:bodyPr wrap="square" rtlCol="0">
            <a:spAutoFit/>
          </a:bodyPr>
          <a:lstStyle/>
          <a:p>
            <a:pPr marL="342900" indent="-342900">
              <a:buClr>
                <a:srgbClr val="26B9D1"/>
              </a:buClr>
              <a:buFont typeface="Wingdings" panose="05000000000000000000" pitchFamily="2" charset="2"/>
              <a:buChar char="Ø"/>
            </a:pPr>
            <a:r>
              <a:rPr lang="en-US" sz="2400" dirty="0">
                <a:solidFill>
                  <a:prstClr val="black"/>
                </a:solidFill>
                <a:cs typeface="Arial" panose="020B0604020202020204" pitchFamily="34" charset="0"/>
              </a:rPr>
              <a:t>Many Shared Lives providers love the flexibility that the role offers including being self- employed and working from home.</a:t>
            </a:r>
          </a:p>
          <a:p>
            <a:endParaRPr lang="en-GB" dirty="0"/>
          </a:p>
        </p:txBody>
      </p:sp>
    </p:spTree>
    <p:extLst>
      <p:ext uri="{BB962C8B-B14F-4D97-AF65-F5344CB8AC3E}">
        <p14:creationId xmlns:p14="http://schemas.microsoft.com/office/powerpoint/2010/main" val="68494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1299E6E5-B8F5-4BF9-9ABA-B47F8C06FBEE}"/>
              </a:ext>
            </a:extLst>
          </p:cNvPr>
          <p:cNvSpPr txBox="1">
            <a:spLocks noGrp="1"/>
          </p:cNvSpPr>
          <p:nvPr>
            <p:ph type="title" idx="4294967295"/>
          </p:nvPr>
        </p:nvSpPr>
        <p:spPr>
          <a:xfrm>
            <a:off x="251520" y="89964"/>
            <a:ext cx="2449901"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Expectations </a:t>
            </a:r>
            <a:endParaRPr kumimoji="0" lang="en-GB" sz="3200" b="1" i="0" u="none" strike="noStrike" kern="1200" cap="none" spc="0" normalizeH="0" baseline="0" noProof="0" dirty="0">
              <a:ln>
                <a:noFill/>
              </a:ln>
              <a:solidFill>
                <a:schemeClr val="tx1"/>
              </a:solidFill>
              <a:effectLst/>
              <a:highlight>
                <a:srgbClr val="FFFF00"/>
              </a:highlight>
              <a:uLnTx/>
              <a:uFillTx/>
              <a:latin typeface="+mj-lt"/>
              <a:ea typeface="+mn-ea"/>
              <a:cs typeface="Arial" panose="020B0604020202020204" pitchFamily="34" charset="0"/>
            </a:endParaRPr>
          </a:p>
        </p:txBody>
      </p:sp>
      <p:sp>
        <p:nvSpPr>
          <p:cNvPr id="5" name="Rectangle 4">
            <a:extLst>
              <a:ext uri="{FF2B5EF4-FFF2-40B4-BE49-F238E27FC236}">
                <a16:creationId xmlns:a16="http://schemas.microsoft.com/office/drawing/2014/main" id="{769AA1C3-E679-4471-BAA7-04FA94EF23AF}"/>
              </a:ext>
            </a:extLst>
          </p:cNvPr>
          <p:cNvSpPr/>
          <p:nvPr/>
        </p:nvSpPr>
        <p:spPr>
          <a:xfrm>
            <a:off x="431540" y="1032125"/>
            <a:ext cx="8280920" cy="3570208"/>
          </a:xfrm>
          <a:prstGeom prst="rect">
            <a:avLst/>
          </a:prstGeom>
        </p:spPr>
        <p:txBody>
          <a:bodyPr wrap="square">
            <a:spAutoFit/>
          </a:bodyPr>
          <a:lstStyle/>
          <a:p>
            <a:pPr marL="457200" lvl="0" indent="-457200">
              <a:buClr>
                <a:srgbClr val="26B9D1"/>
              </a:buClr>
              <a:buFont typeface="Wingdings" panose="05000000000000000000" pitchFamily="2" charset="2"/>
              <a:buChar char="Ø"/>
            </a:pPr>
            <a:r>
              <a:rPr lang="en-GB" sz="2400" dirty="0">
                <a:solidFill>
                  <a:prstClr val="black"/>
                </a:solidFill>
                <a:cs typeface="Arial" panose="020B0604020202020204" pitchFamily="34" charset="0"/>
              </a:rPr>
              <a:t>To be part of the Shared Lives Provider’s family or household.</a:t>
            </a:r>
          </a:p>
          <a:p>
            <a:pPr marL="457200" lvl="0" indent="-457200">
              <a:buClr>
                <a:srgbClr val="26B9D1"/>
              </a:buClr>
              <a:buFont typeface="Wingdings" panose="05000000000000000000" pitchFamily="2" charset="2"/>
              <a:buChar char="Ø"/>
            </a:pPr>
            <a:r>
              <a:rPr lang="en-GB" sz="2400" dirty="0">
                <a:solidFill>
                  <a:prstClr val="black"/>
                </a:solidFill>
                <a:cs typeface="Arial" panose="020B0604020202020204" pitchFamily="34" charset="0"/>
              </a:rPr>
              <a:t>To be part of the community.</a:t>
            </a:r>
          </a:p>
          <a:p>
            <a:pPr marL="457200" lvl="0" indent="-457200">
              <a:buClr>
                <a:srgbClr val="26B9D1"/>
              </a:buClr>
              <a:buFont typeface="Wingdings" panose="05000000000000000000" pitchFamily="2" charset="2"/>
              <a:buChar char="Ø"/>
            </a:pPr>
            <a:r>
              <a:rPr lang="en-GB" sz="2400" dirty="0">
                <a:solidFill>
                  <a:prstClr val="black"/>
                </a:solidFill>
                <a:cs typeface="Arial" panose="020B0604020202020204" pitchFamily="34" charset="0"/>
              </a:rPr>
              <a:t>To have opportunities to develop and use new skills.</a:t>
            </a:r>
          </a:p>
          <a:p>
            <a:pPr marL="457200" lvl="0" indent="-457200">
              <a:buClr>
                <a:srgbClr val="26B9D1"/>
              </a:buClr>
              <a:buFont typeface="Wingdings" panose="05000000000000000000" pitchFamily="2" charset="2"/>
              <a:buChar char="Ø"/>
            </a:pPr>
            <a:r>
              <a:rPr lang="en-GB" sz="2400" dirty="0">
                <a:solidFill>
                  <a:prstClr val="black"/>
                </a:solidFill>
                <a:cs typeface="Arial" panose="020B0604020202020204" pitchFamily="34" charset="0"/>
              </a:rPr>
              <a:t>To have privacy and dignity.</a:t>
            </a:r>
          </a:p>
          <a:p>
            <a:pPr marL="457200" lvl="0" indent="-457200">
              <a:buClr>
                <a:srgbClr val="26B9D1"/>
              </a:buClr>
              <a:buFont typeface="Wingdings" panose="05000000000000000000" pitchFamily="2" charset="2"/>
              <a:buChar char="Ø"/>
            </a:pPr>
            <a:r>
              <a:rPr lang="en-GB" sz="2400" dirty="0">
                <a:solidFill>
                  <a:prstClr val="black"/>
                </a:solidFill>
                <a:cs typeface="Arial" panose="020B0604020202020204" pitchFamily="34" charset="0"/>
              </a:rPr>
              <a:t>To be treated with consideration and respect.</a:t>
            </a:r>
          </a:p>
          <a:p>
            <a:pPr marL="457200" lvl="0" indent="-457200">
              <a:buClr>
                <a:srgbClr val="26B9D1"/>
              </a:buClr>
              <a:buFont typeface="Wingdings" panose="05000000000000000000" pitchFamily="2" charset="2"/>
              <a:buChar char="Ø"/>
            </a:pPr>
            <a:r>
              <a:rPr lang="en-GB" sz="2400" dirty="0">
                <a:solidFill>
                  <a:prstClr val="black"/>
                </a:solidFill>
                <a:cs typeface="Arial" panose="020B0604020202020204" pitchFamily="34" charset="0"/>
              </a:rPr>
              <a:t>To have choices and make their own decisions.</a:t>
            </a:r>
          </a:p>
          <a:p>
            <a:pPr marL="457200" lvl="0" indent="-457200">
              <a:buClr>
                <a:srgbClr val="26B9D1"/>
              </a:buClr>
              <a:buFont typeface="Wingdings" panose="05000000000000000000" pitchFamily="2" charset="2"/>
              <a:buChar char="Ø"/>
            </a:pPr>
            <a:r>
              <a:rPr lang="en-GB" sz="2400" dirty="0">
                <a:solidFill>
                  <a:prstClr val="black"/>
                </a:solidFill>
                <a:cs typeface="Arial" panose="020B0604020202020204" pitchFamily="34" charset="0"/>
              </a:rPr>
              <a:t>To lead the kind of life they want and achieve the things that are important to them.</a:t>
            </a:r>
          </a:p>
          <a:p>
            <a:r>
              <a:rPr lang="en-GB" dirty="0"/>
              <a:t> </a:t>
            </a:r>
            <a:endParaRPr lang="en-GB" b="1" u="sng" dirty="0"/>
          </a:p>
          <a:p>
            <a:pPr lvl="0" algn="ctr"/>
            <a:endParaRPr lang="en-GB" sz="1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73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1299E6E5-B8F5-4BF9-9ABA-B47F8C06FBEE}"/>
              </a:ext>
            </a:extLst>
          </p:cNvPr>
          <p:cNvSpPr txBox="1">
            <a:spLocks noGrp="1"/>
          </p:cNvSpPr>
          <p:nvPr>
            <p:ph type="title" idx="4294967295"/>
          </p:nvPr>
        </p:nvSpPr>
        <p:spPr>
          <a:xfrm>
            <a:off x="251520" y="89964"/>
            <a:ext cx="6854762"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The</a:t>
            </a:r>
            <a:r>
              <a:rPr kumimoji="0" lang="en-GB"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process to become a provider</a:t>
            </a:r>
          </a:p>
        </p:txBody>
      </p:sp>
      <p:sp>
        <p:nvSpPr>
          <p:cNvPr id="5" name="Rectangle 4">
            <a:extLst>
              <a:ext uri="{FF2B5EF4-FFF2-40B4-BE49-F238E27FC236}">
                <a16:creationId xmlns:a16="http://schemas.microsoft.com/office/drawing/2014/main" id="{769AA1C3-E679-4471-BAA7-04FA94EF23AF}"/>
              </a:ext>
            </a:extLst>
          </p:cNvPr>
          <p:cNvSpPr/>
          <p:nvPr/>
        </p:nvSpPr>
        <p:spPr>
          <a:xfrm>
            <a:off x="431540" y="1032125"/>
            <a:ext cx="8280920" cy="4708981"/>
          </a:xfrm>
          <a:prstGeom prst="rect">
            <a:avLst/>
          </a:prstGeom>
        </p:spPr>
        <p:txBody>
          <a:bodyPr wrap="square">
            <a:spAutoFit/>
          </a:bodyPr>
          <a:lstStyle/>
          <a:p>
            <a:pPr>
              <a:buClr>
                <a:srgbClr val="26B9D1"/>
              </a:buClr>
            </a:pPr>
            <a:r>
              <a:rPr lang="en-US" sz="2000" dirty="0">
                <a:solidFill>
                  <a:prstClr val="black"/>
                </a:solidFill>
                <a:cs typeface="Arial" panose="020B0604020202020204" pitchFamily="34" charset="0"/>
              </a:rPr>
              <a:t>Prospective Providers go through assessment, training and panel approval. They are allocated a Shared Lives worker to support them through this process. </a:t>
            </a:r>
          </a:p>
          <a:p>
            <a:pPr>
              <a:buClr>
                <a:srgbClr val="26B9D1"/>
              </a:buClr>
            </a:pPr>
            <a:r>
              <a:rPr lang="en-US" sz="2000" b="1" dirty="0">
                <a:solidFill>
                  <a:prstClr val="black"/>
                </a:solidFill>
                <a:cs typeface="Arial" panose="020B0604020202020204" pitchFamily="34" charset="0"/>
              </a:rPr>
              <a:t>The Portfolio consists of:</a:t>
            </a:r>
          </a:p>
          <a:p>
            <a:pPr marL="457200" indent="-457200">
              <a:buClr>
                <a:srgbClr val="26B9D1"/>
              </a:buClr>
              <a:buFont typeface="Wingdings" panose="05000000000000000000" pitchFamily="2" charset="2"/>
              <a:buChar char="Ø"/>
            </a:pPr>
            <a:r>
              <a:rPr lang="en-US" sz="2000" dirty="0">
                <a:solidFill>
                  <a:prstClr val="black"/>
                </a:solidFill>
                <a:cs typeface="Arial" panose="020B0604020202020204" pitchFamily="34" charset="0"/>
              </a:rPr>
              <a:t>Application form </a:t>
            </a:r>
          </a:p>
          <a:p>
            <a:pPr marL="457200" indent="-457200">
              <a:buClr>
                <a:srgbClr val="26B9D1"/>
              </a:buClr>
              <a:buFont typeface="Wingdings" panose="05000000000000000000" pitchFamily="2" charset="2"/>
              <a:buChar char="Ø"/>
            </a:pPr>
            <a:r>
              <a:rPr lang="en-US" sz="2000" dirty="0">
                <a:solidFill>
                  <a:prstClr val="black"/>
                </a:solidFill>
                <a:cs typeface="Arial" panose="020B0604020202020204" pitchFamily="34" charset="0"/>
              </a:rPr>
              <a:t>Day in the life, personal profile and community network map</a:t>
            </a:r>
          </a:p>
          <a:p>
            <a:pPr marL="457200" indent="-457200">
              <a:buClr>
                <a:srgbClr val="26B9D1"/>
              </a:buClr>
              <a:buFont typeface="Wingdings" panose="05000000000000000000" pitchFamily="2" charset="2"/>
              <a:buChar char="Ø"/>
            </a:pPr>
            <a:r>
              <a:rPr lang="en-US" sz="2000" dirty="0">
                <a:solidFill>
                  <a:prstClr val="black"/>
                </a:solidFill>
                <a:cs typeface="Arial" panose="020B0604020202020204" pitchFamily="34" charset="0"/>
              </a:rPr>
              <a:t>Personal and professional references</a:t>
            </a:r>
          </a:p>
          <a:p>
            <a:pPr marL="457200" indent="-457200">
              <a:buClr>
                <a:srgbClr val="26B9D1"/>
              </a:buClr>
              <a:buFont typeface="Wingdings" panose="05000000000000000000" pitchFamily="2" charset="2"/>
              <a:buChar char="Ø"/>
            </a:pPr>
            <a:r>
              <a:rPr lang="en-US" sz="2000" dirty="0">
                <a:solidFill>
                  <a:prstClr val="black"/>
                </a:solidFill>
                <a:cs typeface="Arial" panose="020B0604020202020204" pitchFamily="34" charset="0"/>
              </a:rPr>
              <a:t>DBS check</a:t>
            </a:r>
          </a:p>
          <a:p>
            <a:pPr marL="457200" indent="-457200">
              <a:buClr>
                <a:srgbClr val="26B9D1"/>
              </a:buClr>
              <a:buFont typeface="Wingdings" panose="05000000000000000000" pitchFamily="2" charset="2"/>
              <a:buChar char="Ø"/>
            </a:pPr>
            <a:r>
              <a:rPr lang="en-US" sz="2000" dirty="0">
                <a:solidFill>
                  <a:prstClr val="black"/>
                </a:solidFill>
                <a:cs typeface="Arial" panose="020B0604020202020204" pitchFamily="34" charset="0"/>
              </a:rPr>
              <a:t>Occupational Health Check</a:t>
            </a:r>
          </a:p>
          <a:p>
            <a:pPr marL="457200" indent="-457200">
              <a:buClr>
                <a:srgbClr val="26B9D1"/>
              </a:buClr>
              <a:buFont typeface="Wingdings" panose="05000000000000000000" pitchFamily="2" charset="2"/>
              <a:buChar char="Ø"/>
            </a:pPr>
            <a:r>
              <a:rPr lang="en-US" sz="2000" dirty="0">
                <a:solidFill>
                  <a:prstClr val="black"/>
                </a:solidFill>
                <a:cs typeface="Arial" panose="020B0604020202020204" pitchFamily="34" charset="0"/>
              </a:rPr>
              <a:t>Permission from a mortgage lender or landlord</a:t>
            </a:r>
          </a:p>
          <a:p>
            <a:pPr marL="457200" indent="-457200">
              <a:buClr>
                <a:srgbClr val="26B9D1"/>
              </a:buClr>
              <a:buFont typeface="Wingdings" panose="05000000000000000000" pitchFamily="2" charset="2"/>
              <a:buChar char="Ø"/>
            </a:pPr>
            <a:r>
              <a:rPr lang="en-US" sz="2000" dirty="0">
                <a:solidFill>
                  <a:prstClr val="black"/>
                </a:solidFill>
                <a:cs typeface="Arial" panose="020B0604020202020204" pitchFamily="34" charset="0"/>
              </a:rPr>
              <a:t>Completion of home risk assessments</a:t>
            </a:r>
          </a:p>
          <a:p>
            <a:pPr marL="457200" indent="-457200">
              <a:buClr>
                <a:srgbClr val="26B9D1"/>
              </a:buClr>
              <a:buFont typeface="Wingdings" panose="05000000000000000000" pitchFamily="2" charset="2"/>
              <a:buChar char="Ø"/>
            </a:pPr>
            <a:r>
              <a:rPr lang="en-US" sz="2000" dirty="0">
                <a:solidFill>
                  <a:prstClr val="black"/>
                </a:solidFill>
                <a:cs typeface="Arial" panose="020B0604020202020204" pitchFamily="34" charset="0"/>
              </a:rPr>
              <a:t>WCC Care Certificate training or equivalent </a:t>
            </a:r>
          </a:p>
          <a:p>
            <a:pPr marL="457200" indent="-457200">
              <a:buClr>
                <a:srgbClr val="26B9D1"/>
              </a:buClr>
              <a:buFont typeface="Wingdings" panose="05000000000000000000" pitchFamily="2" charset="2"/>
              <a:buChar char="Ø"/>
            </a:pPr>
            <a:r>
              <a:rPr lang="en-US" sz="2000" dirty="0">
                <a:solidFill>
                  <a:prstClr val="black"/>
                </a:solidFill>
                <a:cs typeface="Arial" panose="020B0604020202020204" pitchFamily="34" charset="0"/>
              </a:rPr>
              <a:t>Completion of the Shared Lives Scheme induction</a:t>
            </a:r>
          </a:p>
          <a:p>
            <a:pPr>
              <a:buClr>
                <a:srgbClr val="26B9D1"/>
              </a:buClr>
            </a:pPr>
            <a:r>
              <a:rPr lang="en-US" sz="2000" dirty="0">
                <a:solidFill>
                  <a:prstClr val="black"/>
                </a:solidFill>
                <a:cs typeface="Arial" panose="020B0604020202020204" pitchFamily="34" charset="0"/>
              </a:rPr>
              <a:t>A comprehensive assessment document is then completed by a Shared Lives worker and is submitted for examination by an independent WCC panel </a:t>
            </a:r>
          </a:p>
        </p:txBody>
      </p:sp>
    </p:spTree>
    <p:extLst>
      <p:ext uri="{BB962C8B-B14F-4D97-AF65-F5344CB8AC3E}">
        <p14:creationId xmlns:p14="http://schemas.microsoft.com/office/powerpoint/2010/main" val="329952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4" name="TextBox 3">
            <a:extLst>
              <a:ext uri="{FF2B5EF4-FFF2-40B4-BE49-F238E27FC236}">
                <a16:creationId xmlns:a16="http://schemas.microsoft.com/office/drawing/2014/main" id="{1299E6E5-B8F5-4BF9-9ABA-B47F8C06FBEE}"/>
              </a:ext>
              <a:ext uri="{C183D7F6-B498-43B3-948B-1728B52AA6E4}">
                <adec:decorative xmlns:adec="http://schemas.microsoft.com/office/drawing/2017/decorative" val="1"/>
              </a:ext>
            </a:extLst>
          </p:cNvPr>
          <p:cNvSpPr txBox="1"/>
          <p:nvPr/>
        </p:nvSpPr>
        <p:spPr>
          <a:xfrm>
            <a:off x="251520" y="55812"/>
            <a:ext cx="1884427" cy="584775"/>
          </a:xfrm>
          <a:prstGeom prst="rect">
            <a:avLst/>
          </a:prstGeom>
          <a:noFill/>
        </p:spPr>
        <p:txBody>
          <a:bodyPr wrap="none" rtlCol="0">
            <a:spAutoFit/>
          </a:bodyPr>
          <a:lstStyle/>
          <a:p>
            <a:r>
              <a:rPr lang="en-GB" sz="3200" b="1" dirty="0">
                <a:latin typeface="+mj-lt"/>
                <a:cs typeface="Arial" panose="020B0604020202020204" pitchFamily="34" charset="0"/>
              </a:rPr>
              <a:t>Standards</a:t>
            </a:r>
          </a:p>
        </p:txBody>
      </p:sp>
      <p:sp>
        <p:nvSpPr>
          <p:cNvPr id="7" name="Content Placeholder 2">
            <a:extLst>
              <a:ext uri="{FF2B5EF4-FFF2-40B4-BE49-F238E27FC236}">
                <a16:creationId xmlns:a16="http://schemas.microsoft.com/office/drawing/2014/main" id="{A30B3BB9-1548-4F8B-B707-7EDAB893F429}"/>
              </a:ext>
            </a:extLst>
          </p:cNvPr>
          <p:cNvSpPr>
            <a:spLocks noGrp="1"/>
          </p:cNvSpPr>
          <p:nvPr>
            <p:ph type="title" idx="4294967295"/>
          </p:nvPr>
        </p:nvSpPr>
        <p:spPr>
          <a:xfrm>
            <a:off x="457200" y="1125538"/>
            <a:ext cx="8229600" cy="50006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
                <a:srgbClr val="26B9D1"/>
              </a:buClr>
              <a:buSzTx/>
              <a:buFont typeface="Wingdings" panose="05000000000000000000" pitchFamily="2" charset="2"/>
              <a:buChar char="Ø"/>
              <a:tabLst/>
              <a:defRPr/>
            </a:pPr>
            <a:r>
              <a:rPr kumimoji="0" lang="en-GB" sz="18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Care Quality Commission [CQC] -  </a:t>
            </a:r>
            <a:r>
              <a:rPr kumimoji="0" lang="en-GB"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The  Shared Lives scheme is registered with CQC. This means the scheme must evidence our compliance with the regulations and key lines of enquiry -  Caring, Responsive, Effective, Safe  and Well-Led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26B9D1"/>
              </a:buClr>
              <a:buSzTx/>
              <a:buFont typeface="Wingdings" panose="05000000000000000000" pitchFamily="2" charset="2"/>
              <a:buChar char="Ø"/>
              <a:tabLst/>
              <a:defRPr/>
            </a:pPr>
            <a:r>
              <a:rPr kumimoji="0" lang="en-GB" sz="18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Handbook</a:t>
            </a:r>
            <a:r>
              <a:rPr kumimoji="0" lang="en-GB"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 </a:t>
            </a:r>
            <a:r>
              <a:rPr kumimoji="0" lang="en-US"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it is important that providers are given as much information as possible about the Scheme and their role so that they feel comfortable and confident when supporting individuals in their home.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The handbook covers policies, procedures, contractual obligations and also  gives information about:</a:t>
            </a:r>
          </a:p>
          <a:p>
            <a:pPr marL="457200" marR="0" lvl="0" indent="-457200" algn="l" defTabSz="914400" rtl="0" eaLnBrk="1" fontAlgn="auto" latinLnBrk="0" hangingPunct="1">
              <a:lnSpc>
                <a:spcPct val="100000"/>
              </a:lnSpc>
              <a:spcBef>
                <a:spcPct val="20000"/>
              </a:spcBef>
              <a:spcAft>
                <a:spcPts val="0"/>
              </a:spcAft>
              <a:buClr>
                <a:srgbClr val="26B9D1"/>
              </a:buClr>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roles and responsibilities of a Shared Lives  Provider </a:t>
            </a:r>
          </a:p>
          <a:p>
            <a:pPr marL="457200" marR="0" lvl="0" indent="-457200" algn="l" defTabSz="914400" rtl="0" eaLnBrk="1" fontAlgn="auto" latinLnBrk="0" hangingPunct="1">
              <a:lnSpc>
                <a:spcPct val="100000"/>
              </a:lnSpc>
              <a:spcBef>
                <a:spcPct val="20000"/>
              </a:spcBef>
              <a:spcAft>
                <a:spcPts val="0"/>
              </a:spcAft>
              <a:buClr>
                <a:srgbClr val="26B9D1"/>
              </a:buClr>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roles and responsibilities of a Shared Lives worker</a:t>
            </a:r>
          </a:p>
          <a:p>
            <a:pPr marL="457200" marR="0" lvl="0" indent="-457200" algn="l" defTabSz="914400" rtl="0" eaLnBrk="1" fontAlgn="auto" latinLnBrk="0" hangingPunct="1">
              <a:lnSpc>
                <a:spcPct val="100000"/>
              </a:lnSpc>
              <a:spcBef>
                <a:spcPct val="20000"/>
              </a:spcBef>
              <a:spcAft>
                <a:spcPts val="0"/>
              </a:spcAft>
              <a:buClr>
                <a:srgbClr val="26B9D1"/>
              </a:buClr>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Record keeping requirements</a:t>
            </a:r>
          </a:p>
          <a:p>
            <a:pPr marL="457200" marR="0" lvl="0" indent="-457200" algn="l" defTabSz="914400" rtl="0" eaLnBrk="1" fontAlgn="auto" latinLnBrk="0" hangingPunct="1">
              <a:lnSpc>
                <a:spcPct val="100000"/>
              </a:lnSpc>
              <a:spcBef>
                <a:spcPct val="20000"/>
              </a:spcBef>
              <a:spcAft>
                <a:spcPts val="0"/>
              </a:spcAft>
              <a:buClr>
                <a:srgbClr val="26B9D1"/>
              </a:buClr>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Training and development requirements and opportunities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8137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251520" y="0"/>
            <a:ext cx="3744416" cy="710952"/>
          </a:xfrm>
        </p:spPr>
        <p:txBody>
          <a:bodyPr>
            <a:normAutofit/>
          </a:bodyPr>
          <a:lstStyle/>
          <a:p>
            <a:pPr algn="l"/>
            <a:r>
              <a:rPr lang="en-GB" sz="3200" b="1" dirty="0">
                <a:ea typeface="+mn-ea"/>
                <a:cs typeface="Arial" panose="020B0604020202020204" pitchFamily="34" charset="0"/>
              </a:rPr>
              <a:t>Shared Lives Plus</a:t>
            </a:r>
          </a:p>
        </p:txBody>
      </p:sp>
      <p:sp>
        <p:nvSpPr>
          <p:cNvPr id="7" name="Content Placeholder 2">
            <a:extLst>
              <a:ext uri="{FF2B5EF4-FFF2-40B4-BE49-F238E27FC236}">
                <a16:creationId xmlns:a16="http://schemas.microsoft.com/office/drawing/2014/main" id="{A30B3BB9-1548-4F8B-B707-7EDAB893F429}"/>
              </a:ext>
            </a:extLst>
          </p:cNvPr>
          <p:cNvSpPr>
            <a:spLocks noGrp="1"/>
          </p:cNvSpPr>
          <p:nvPr>
            <p:ph idx="1"/>
          </p:nvPr>
        </p:nvSpPr>
        <p:spPr>
          <a:xfrm>
            <a:off x="457200" y="1124744"/>
            <a:ext cx="8524844" cy="5001419"/>
          </a:xfrm>
        </p:spPr>
        <p:txBody>
          <a:bodyPr>
            <a:normAutofit/>
          </a:bodyPr>
          <a:lstStyle/>
          <a:p>
            <a:pPr>
              <a:buClr>
                <a:srgbClr val="26B9D1"/>
              </a:buClr>
              <a:buFont typeface="Wingdings" panose="05000000000000000000" pitchFamily="2" charset="2"/>
              <a:buChar char="Ø"/>
            </a:pPr>
            <a:r>
              <a:rPr lang="en-US" sz="2600" dirty="0">
                <a:cs typeface="Arial" panose="020B0604020202020204" pitchFamily="34" charset="0"/>
              </a:rPr>
              <a:t>Shared Lives Plus is a national advisory body for Shared Lives schemes, providers and workers.</a:t>
            </a:r>
          </a:p>
          <a:p>
            <a:pPr>
              <a:buClr>
                <a:srgbClr val="26B9D1"/>
              </a:buClr>
              <a:buFont typeface="Wingdings" panose="05000000000000000000" pitchFamily="2" charset="2"/>
              <a:buChar char="Ø"/>
            </a:pPr>
            <a:endParaRPr lang="en-US" sz="2600" dirty="0">
              <a:cs typeface="Arial" panose="020B0604020202020204" pitchFamily="34" charset="0"/>
            </a:endParaRPr>
          </a:p>
          <a:p>
            <a:pPr>
              <a:buClr>
                <a:srgbClr val="26B9D1"/>
              </a:buClr>
              <a:buFont typeface="Wingdings" panose="05000000000000000000" pitchFamily="2" charset="2"/>
              <a:buChar char="Ø"/>
            </a:pPr>
            <a:r>
              <a:rPr lang="en-US" sz="2600" dirty="0">
                <a:cs typeface="Arial" panose="020B0604020202020204" pitchFamily="34" charset="0"/>
              </a:rPr>
              <a:t>Shared Lives Plus have a UK membership of more than 6,000 Shared Lives providers and 150 Shared Lives schemes</a:t>
            </a:r>
          </a:p>
          <a:p>
            <a:pPr>
              <a:buClr>
                <a:srgbClr val="26B9D1"/>
              </a:buClr>
              <a:buFont typeface="Wingdings" panose="05000000000000000000" pitchFamily="2" charset="2"/>
              <a:buChar char="Ø"/>
            </a:pPr>
            <a:endParaRPr lang="en-US" sz="2600" dirty="0">
              <a:cs typeface="Arial" panose="020B0604020202020204" pitchFamily="34" charset="0"/>
            </a:endParaRPr>
          </a:p>
          <a:p>
            <a:pPr>
              <a:buClr>
                <a:srgbClr val="26B9D1"/>
              </a:buClr>
              <a:buFont typeface="Wingdings" panose="05000000000000000000" pitchFamily="2" charset="2"/>
              <a:buChar char="Ø"/>
            </a:pPr>
            <a:r>
              <a:rPr lang="en-US" sz="2600" dirty="0">
                <a:cs typeface="Arial" panose="020B0604020202020204" pitchFamily="34" charset="0"/>
              </a:rPr>
              <a:t>It lobbies the Government about legislation and promoting the service.</a:t>
            </a:r>
          </a:p>
          <a:p>
            <a:pPr>
              <a:buClr>
                <a:srgbClr val="26B9D1"/>
              </a:buClr>
              <a:buFont typeface="Wingdings" panose="05000000000000000000" pitchFamily="2" charset="2"/>
              <a:buChar char="Ø"/>
            </a:pPr>
            <a:endParaRPr lang="en-US" sz="2600" dirty="0">
              <a:cs typeface="Arial" panose="020B0604020202020204" pitchFamily="34" charset="0"/>
            </a:endParaRPr>
          </a:p>
          <a:p>
            <a:pPr>
              <a:buClr>
                <a:srgbClr val="26B9D1"/>
              </a:buClr>
              <a:buFont typeface="Wingdings" panose="05000000000000000000" pitchFamily="2" charset="2"/>
              <a:buChar char="Ø"/>
            </a:pPr>
            <a:r>
              <a:rPr lang="en-US" sz="2600" dirty="0">
                <a:cs typeface="Arial" panose="020B0604020202020204" pitchFamily="34" charset="0"/>
              </a:rPr>
              <a:t>Shared Lives Plus is funded by its membership, and several project grants. </a:t>
            </a:r>
          </a:p>
          <a:p>
            <a:endParaRPr lang="en-GB" dirty="0"/>
          </a:p>
        </p:txBody>
      </p:sp>
    </p:spTree>
    <p:extLst>
      <p:ext uri="{BB962C8B-B14F-4D97-AF65-F5344CB8AC3E}">
        <p14:creationId xmlns:p14="http://schemas.microsoft.com/office/powerpoint/2010/main" val="271660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251520" y="0"/>
            <a:ext cx="5184576" cy="710952"/>
          </a:xfrm>
        </p:spPr>
        <p:txBody>
          <a:bodyPr>
            <a:normAutofit/>
          </a:bodyPr>
          <a:lstStyle/>
          <a:p>
            <a:pPr algn="l"/>
            <a:r>
              <a:rPr lang="en-GB" sz="3200" b="1" dirty="0">
                <a:ea typeface="+mn-ea"/>
                <a:cs typeface="Arial" panose="020B0604020202020204" pitchFamily="34" charset="0"/>
              </a:rPr>
              <a:t>The</a:t>
            </a:r>
            <a:r>
              <a:rPr lang="en-GB" sz="3200" b="1" dirty="0">
                <a:latin typeface="Arial" panose="020B0604020202020204" pitchFamily="34" charset="0"/>
                <a:ea typeface="+mn-ea"/>
                <a:cs typeface="Arial" panose="020B0604020202020204" pitchFamily="34" charset="0"/>
              </a:rPr>
              <a:t> role of the scheme</a:t>
            </a:r>
          </a:p>
        </p:txBody>
      </p:sp>
      <p:sp>
        <p:nvSpPr>
          <p:cNvPr id="7" name="Content Placeholder 2">
            <a:extLst>
              <a:ext uri="{FF2B5EF4-FFF2-40B4-BE49-F238E27FC236}">
                <a16:creationId xmlns:a16="http://schemas.microsoft.com/office/drawing/2014/main" id="{A30B3BB9-1548-4F8B-B707-7EDAB893F429}"/>
              </a:ext>
            </a:extLst>
          </p:cNvPr>
          <p:cNvSpPr>
            <a:spLocks noGrp="1"/>
          </p:cNvSpPr>
          <p:nvPr>
            <p:ph idx="1"/>
          </p:nvPr>
        </p:nvSpPr>
        <p:spPr>
          <a:xfrm>
            <a:off x="457200" y="1124744"/>
            <a:ext cx="8229600" cy="5001419"/>
          </a:xfrm>
        </p:spPr>
        <p:txBody>
          <a:bodyPr>
            <a:normAutofit/>
          </a:bodyPr>
          <a:lstStyle/>
          <a:p>
            <a:pPr>
              <a:buClr>
                <a:srgbClr val="26B9D1"/>
              </a:buClr>
              <a:buFont typeface="Wingdings" panose="05000000000000000000" pitchFamily="2" charset="2"/>
              <a:buChar char="Ø"/>
            </a:pPr>
            <a:r>
              <a:rPr lang="en-US" sz="2800" dirty="0">
                <a:cs typeface="Arial" panose="020B0604020202020204" pitchFamily="34" charset="0"/>
              </a:rPr>
              <a:t>Allocated worker</a:t>
            </a:r>
          </a:p>
          <a:p>
            <a:pPr>
              <a:buClr>
                <a:srgbClr val="26B9D1"/>
              </a:buClr>
              <a:buFont typeface="Wingdings" panose="05000000000000000000" pitchFamily="2" charset="2"/>
              <a:buChar char="Ø"/>
            </a:pPr>
            <a:endParaRPr lang="en-US" sz="2800" dirty="0">
              <a:cs typeface="Arial" panose="020B0604020202020204" pitchFamily="34" charset="0"/>
            </a:endParaRPr>
          </a:p>
          <a:p>
            <a:pPr>
              <a:buClr>
                <a:srgbClr val="26B9D1"/>
              </a:buClr>
              <a:buFont typeface="Wingdings" panose="05000000000000000000" pitchFamily="2" charset="2"/>
              <a:buChar char="Ø"/>
            </a:pPr>
            <a:r>
              <a:rPr lang="en-US" sz="2800" dirty="0">
                <a:cs typeface="Arial" panose="020B0604020202020204" pitchFamily="34" charset="0"/>
              </a:rPr>
              <a:t>Support and monitoring</a:t>
            </a:r>
          </a:p>
          <a:p>
            <a:pPr>
              <a:buClr>
                <a:srgbClr val="26B9D1"/>
              </a:buClr>
              <a:buFont typeface="Wingdings" panose="05000000000000000000" pitchFamily="2" charset="2"/>
              <a:buChar char="Ø"/>
            </a:pPr>
            <a:endParaRPr lang="en-US" sz="2800" dirty="0">
              <a:cs typeface="Arial" panose="020B0604020202020204" pitchFamily="34" charset="0"/>
            </a:endParaRPr>
          </a:p>
          <a:p>
            <a:pPr>
              <a:buClr>
                <a:srgbClr val="26B9D1"/>
              </a:buClr>
              <a:buFont typeface="Wingdings" panose="05000000000000000000" pitchFamily="2" charset="2"/>
              <a:buChar char="Ø"/>
            </a:pPr>
            <a:r>
              <a:rPr lang="en-US" sz="2800" dirty="0">
                <a:cs typeface="Arial" panose="020B0604020202020204" pitchFamily="34" charset="0"/>
              </a:rPr>
              <a:t>Ensure compliance</a:t>
            </a:r>
          </a:p>
          <a:p>
            <a:pPr>
              <a:buClr>
                <a:srgbClr val="26B9D1"/>
              </a:buClr>
              <a:buFont typeface="Wingdings" panose="05000000000000000000" pitchFamily="2" charset="2"/>
              <a:buChar char="Ø"/>
            </a:pPr>
            <a:endParaRPr lang="en-US" sz="2800" dirty="0">
              <a:cs typeface="Arial" panose="020B0604020202020204" pitchFamily="34" charset="0"/>
            </a:endParaRPr>
          </a:p>
          <a:p>
            <a:pPr>
              <a:buClr>
                <a:srgbClr val="26B9D1"/>
              </a:buClr>
              <a:buFont typeface="Wingdings" panose="05000000000000000000" pitchFamily="2" charset="2"/>
              <a:buChar char="Ø"/>
            </a:pPr>
            <a:r>
              <a:rPr lang="en-US" sz="2800" dirty="0">
                <a:cs typeface="Arial" panose="020B0604020202020204" pitchFamily="34" charset="0"/>
              </a:rPr>
              <a:t>Monday to Friday support – EDT evenings, weekends and Bank Holidays </a:t>
            </a:r>
          </a:p>
          <a:p>
            <a:endParaRPr lang="en-GB" dirty="0"/>
          </a:p>
        </p:txBody>
      </p:sp>
    </p:spTree>
    <p:extLst>
      <p:ext uri="{BB962C8B-B14F-4D97-AF65-F5344CB8AC3E}">
        <p14:creationId xmlns:p14="http://schemas.microsoft.com/office/powerpoint/2010/main" val="224100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CE561F-3FAE-405C-8D07-09124FBCF3CC}"/>
              </a:ext>
              <a:ext uri="{C183D7F6-B498-43B3-948B-1728B52AA6E4}">
                <adec:decorative xmlns:adec="http://schemas.microsoft.com/office/drawing/2017/decorative" val="1"/>
              </a:ext>
            </a:extLst>
          </p:cNvPr>
          <p:cNvSpPr/>
          <p:nvPr/>
        </p:nvSpPr>
        <p:spPr>
          <a:xfrm>
            <a:off x="0" y="6093296"/>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1396415-BCD7-4DE6-860F-C0D51C90560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6285147"/>
            <a:ext cx="1889764" cy="381001"/>
          </a:xfrm>
          <a:prstGeom prst="rect">
            <a:avLst/>
          </a:prstGeom>
        </p:spPr>
      </p:pic>
      <p:sp>
        <p:nvSpPr>
          <p:cNvPr id="22" name="Rectangle 21">
            <a:extLst>
              <a:ext uri="{FF2B5EF4-FFF2-40B4-BE49-F238E27FC236}">
                <a16:creationId xmlns:a16="http://schemas.microsoft.com/office/drawing/2014/main" id="{3575F8B0-CF0D-4A3C-824D-9F606F6AAD3D}"/>
              </a:ext>
              <a:ext uri="{C183D7F6-B498-43B3-948B-1728B52AA6E4}">
                <adec:decorative xmlns:adec="http://schemas.microsoft.com/office/drawing/2017/decorative" val="1"/>
              </a:ext>
            </a:extLst>
          </p:cNvPr>
          <p:cNvSpPr/>
          <p:nvPr/>
        </p:nvSpPr>
        <p:spPr>
          <a:xfrm>
            <a:off x="0" y="0"/>
            <a:ext cx="9144000" cy="764704"/>
          </a:xfrm>
          <a:prstGeom prst="rect">
            <a:avLst/>
          </a:prstGeom>
          <a:solidFill>
            <a:srgbClr val="26B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B1CCAD7-596F-4035-B995-FB99876C0BD8}"/>
              </a:ext>
            </a:extLst>
          </p:cNvPr>
          <p:cNvSpPr>
            <a:spLocks noGrp="1"/>
          </p:cNvSpPr>
          <p:nvPr>
            <p:ph type="title"/>
          </p:nvPr>
        </p:nvSpPr>
        <p:spPr>
          <a:xfrm>
            <a:off x="251520" y="0"/>
            <a:ext cx="5184576" cy="710952"/>
          </a:xfrm>
        </p:spPr>
        <p:txBody>
          <a:bodyPr>
            <a:normAutofit/>
          </a:bodyPr>
          <a:lstStyle/>
          <a:p>
            <a:pPr algn="l"/>
            <a:r>
              <a:rPr lang="en-GB" sz="3200" b="1" dirty="0">
                <a:ea typeface="+mn-ea"/>
                <a:cs typeface="Arial" panose="020B0604020202020204" pitchFamily="34" charset="0"/>
              </a:rPr>
              <a:t>Referrals</a:t>
            </a:r>
          </a:p>
        </p:txBody>
      </p:sp>
      <p:sp>
        <p:nvSpPr>
          <p:cNvPr id="7" name="Content Placeholder 2">
            <a:extLst>
              <a:ext uri="{FF2B5EF4-FFF2-40B4-BE49-F238E27FC236}">
                <a16:creationId xmlns:a16="http://schemas.microsoft.com/office/drawing/2014/main" id="{A30B3BB9-1548-4F8B-B707-7EDAB893F429}"/>
              </a:ext>
            </a:extLst>
          </p:cNvPr>
          <p:cNvSpPr>
            <a:spLocks noGrp="1"/>
          </p:cNvSpPr>
          <p:nvPr>
            <p:ph idx="1"/>
          </p:nvPr>
        </p:nvSpPr>
        <p:spPr>
          <a:xfrm>
            <a:off x="457200" y="1124744"/>
            <a:ext cx="8229600" cy="5001419"/>
          </a:xfrm>
        </p:spPr>
        <p:txBody>
          <a:bodyPr>
            <a:normAutofit fontScale="77500" lnSpcReduction="20000"/>
          </a:bodyPr>
          <a:lstStyle/>
          <a:p>
            <a:pPr>
              <a:buClr>
                <a:srgbClr val="26B9D1"/>
              </a:buClr>
              <a:buFont typeface="Wingdings" panose="05000000000000000000" pitchFamily="2" charset="2"/>
              <a:buChar char="Ø"/>
            </a:pPr>
            <a:r>
              <a:rPr lang="en-GB" sz="2800" dirty="0"/>
              <a:t>Initial assessment completed by social worker.</a:t>
            </a:r>
          </a:p>
          <a:p>
            <a:pPr>
              <a:buClr>
                <a:srgbClr val="26B9D1"/>
              </a:buClr>
              <a:buFont typeface="Wingdings" panose="05000000000000000000" pitchFamily="2" charset="2"/>
              <a:buChar char="Ø"/>
            </a:pPr>
            <a:r>
              <a:rPr lang="en-GB" sz="2800" dirty="0"/>
              <a:t>Referral to the scheme.</a:t>
            </a:r>
          </a:p>
          <a:p>
            <a:pPr>
              <a:buClr>
                <a:srgbClr val="26B9D1"/>
              </a:buClr>
              <a:buFont typeface="Wingdings" panose="05000000000000000000" pitchFamily="2" charset="2"/>
              <a:buChar char="Ø"/>
            </a:pPr>
            <a:r>
              <a:rPr lang="en-GB" sz="2800" dirty="0"/>
              <a:t>Information collected and passed to potential providers.</a:t>
            </a:r>
          </a:p>
          <a:p>
            <a:pPr>
              <a:buClr>
                <a:srgbClr val="26B9D1"/>
              </a:buClr>
              <a:buFont typeface="Wingdings" panose="05000000000000000000" pitchFamily="2" charset="2"/>
              <a:buChar char="Ø"/>
            </a:pPr>
            <a:r>
              <a:rPr lang="en-GB" sz="2800" dirty="0"/>
              <a:t>If, following receipt of information about each other, both the provider and the individual wish  to proceed, the matching process goes ahead [meet and greet visits].</a:t>
            </a:r>
          </a:p>
          <a:p>
            <a:pPr>
              <a:buClr>
                <a:srgbClr val="26B9D1"/>
              </a:buClr>
              <a:buFont typeface="Wingdings" panose="05000000000000000000" pitchFamily="2" charset="2"/>
              <a:buChar char="Ø"/>
            </a:pPr>
            <a:r>
              <a:rPr lang="en-GB" sz="2800" dirty="0"/>
              <a:t>Agreed move in date</a:t>
            </a:r>
          </a:p>
          <a:p>
            <a:pPr>
              <a:buClr>
                <a:srgbClr val="26B9D1"/>
              </a:buClr>
              <a:buFont typeface="Wingdings" panose="05000000000000000000" pitchFamily="2" charset="2"/>
              <a:buChar char="Ø"/>
            </a:pPr>
            <a:r>
              <a:rPr lang="en-GB" sz="2800" dirty="0"/>
              <a:t>Assessment information and care plan passed to provider</a:t>
            </a:r>
          </a:p>
          <a:p>
            <a:pPr>
              <a:buClr>
                <a:srgbClr val="26B9D1"/>
              </a:buClr>
              <a:buFont typeface="Wingdings" panose="05000000000000000000" pitchFamily="2" charset="2"/>
              <a:buChar char="Ø"/>
            </a:pPr>
            <a:r>
              <a:rPr lang="en-GB" sz="2800" dirty="0"/>
              <a:t>28 days after moving in, if the placement is to continue long term, a Placement agreement will be completed to agree the placement.</a:t>
            </a:r>
          </a:p>
          <a:p>
            <a:pPr>
              <a:buClr>
                <a:srgbClr val="26B9D1"/>
              </a:buClr>
              <a:buFont typeface="Wingdings" panose="05000000000000000000" pitchFamily="2" charset="2"/>
              <a:buChar char="Ø"/>
            </a:pPr>
            <a:endParaRPr lang="en-GB" sz="2800" dirty="0"/>
          </a:p>
          <a:p>
            <a:pPr>
              <a:buClr>
                <a:srgbClr val="26B9D1"/>
              </a:buClr>
              <a:buFont typeface="Wingdings" panose="05000000000000000000" pitchFamily="2" charset="2"/>
              <a:buChar char="Ø"/>
            </a:pPr>
            <a:r>
              <a:rPr lang="en-GB" sz="2800" dirty="0"/>
              <a:t>The decision to accept the referral is the Shared Lives provider’s and the Individual’s. Shared Lives providers need to be aware of this as there is no guarantee of placements.</a:t>
            </a:r>
          </a:p>
          <a:p>
            <a:pPr>
              <a:buClr>
                <a:srgbClr val="26B9D1"/>
              </a:buClr>
              <a:buFont typeface="Wingdings" panose="05000000000000000000" pitchFamily="2" charset="2"/>
              <a:buChar char="Ø"/>
            </a:pPr>
            <a:endParaRPr lang="en-GB" sz="2800"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842402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1365</TotalTime>
  <Words>1471</Words>
  <Application>Microsoft Office PowerPoint</Application>
  <PresentationFormat>On-screen Show (4:3)</PresentationFormat>
  <Paragraphs>194</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Office Theme</vt:lpstr>
      <vt:lpstr>Shared Lives</vt:lpstr>
      <vt:lpstr>Introducing Shared Lives</vt:lpstr>
      <vt:lpstr>Introduction to the scheme</vt:lpstr>
      <vt:lpstr>Expectations </vt:lpstr>
      <vt:lpstr>The process to become a provider</vt:lpstr>
      <vt:lpstr>Care Quality Commission [CQC] -  The  Shared Lives scheme is registered with CQC. This means the scheme must evidence our compliance with the regulations and key lines of enquiry -  Caring, Responsive, Effective, Safe  and Well-Led  Handbook - it is important that providers are given as much information as possible about the Scheme and their role so that they feel comfortable and confident when supporting individuals in their home.  The handbook covers policies, procedures, contractual obligations and also  gives information about: The roles and responsibilities of a Shared Lives  Provider  The roles and responsibilities of a Shared Lives worker Record keeping requirements Training and development requirements and opportunities </vt:lpstr>
      <vt:lpstr>Shared Lives Plus</vt:lpstr>
      <vt:lpstr>The role of the scheme</vt:lpstr>
      <vt:lpstr>Referrals</vt:lpstr>
      <vt:lpstr>Contract </vt:lpstr>
      <vt:lpstr>Fees</vt:lpstr>
      <vt:lpstr>Care and Support Payments  </vt:lpstr>
      <vt:lpstr>Fees continued</vt:lpstr>
      <vt:lpstr>Self- employment </vt:lpstr>
      <vt:lpstr>Recording</vt:lpstr>
      <vt:lpstr>Support and Monitoring Visits</vt:lpstr>
      <vt:lpstr>Person Centred Care Planning</vt:lpstr>
      <vt:lpstr>Working with others</vt:lpstr>
      <vt:lpstr>Ongoing Training</vt:lpstr>
      <vt:lpstr>Provider Breaks</vt:lpstr>
      <vt:lpstr>Useful contact numbers</vt:lpstr>
      <vt:lpstr>Questions </vt:lpstr>
    </vt:vector>
  </TitlesOfParts>
  <Company>Worcestershire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Lives</dc:title>
  <dc:creator>Tyler, Catherine</dc:creator>
  <cp:lastModifiedBy>James, Beccy</cp:lastModifiedBy>
  <cp:revision>91</cp:revision>
  <dcterms:created xsi:type="dcterms:W3CDTF">2018-03-09T13:58:33Z</dcterms:created>
  <dcterms:modified xsi:type="dcterms:W3CDTF">2024-07-23T08:27:24Z</dcterms:modified>
</cp:coreProperties>
</file>